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9" r:id="rId3"/>
    <p:sldId id="258" r:id="rId4"/>
    <p:sldId id="260" r:id="rId5"/>
    <p:sldId id="261" r:id="rId6"/>
    <p:sldId id="266" r:id="rId7"/>
    <p:sldId id="267" r:id="rId8"/>
    <p:sldId id="262" r:id="rId9"/>
    <p:sldId id="277" r:id="rId10"/>
    <p:sldId id="270" r:id="rId11"/>
    <p:sldId id="278" r:id="rId12"/>
    <p:sldId id="279" r:id="rId13"/>
    <p:sldId id="280" r:id="rId14"/>
    <p:sldId id="281" r:id="rId15"/>
    <p:sldId id="282" r:id="rId16"/>
    <p:sldId id="283" r:id="rId17"/>
    <p:sldId id="284" r:id="rId18"/>
    <p:sldId id="275" r:id="rId19"/>
    <p:sldId id="269" r:id="rId20"/>
    <p:sldId id="271" r:id="rId21"/>
    <p:sldId id="272" r:id="rId22"/>
    <p:sldId id="276" r:id="rId23"/>
    <p:sldId id="273" r:id="rId24"/>
    <p:sldId id="274" r:id="rId25"/>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18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053" autoAdjust="0"/>
  </p:normalViewPr>
  <p:slideViewPr>
    <p:cSldViewPr snapToGrid="0">
      <p:cViewPr>
        <p:scale>
          <a:sx n="114" d="100"/>
          <a:sy n="114" d="100"/>
        </p:scale>
        <p:origin x="-1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D65AF1-4A5D-499C-94AB-06E975FC0774}" type="datetimeFigureOut">
              <a:rPr lang="da-DK" smtClean="0"/>
              <a:pPr/>
              <a:t>05-10-2015</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0BA973-30A3-4B5D-83E7-556819259DCF}" type="slidenum">
              <a:rPr lang="da-DK" smtClean="0"/>
              <a:pPr/>
              <a:t>‹nr.›</a:t>
            </a:fld>
            <a:endParaRPr lang="da-DK"/>
          </a:p>
        </p:txBody>
      </p:sp>
    </p:spTree>
    <p:extLst>
      <p:ext uri="{BB962C8B-B14F-4D97-AF65-F5344CB8AC3E}">
        <p14:creationId xmlns:p14="http://schemas.microsoft.com/office/powerpoint/2010/main" val="2062354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Across</a:t>
            </a:r>
            <a:r>
              <a:rPr lang="da-DK" dirty="0" smtClean="0"/>
              <a:t> DAF:  50% of </a:t>
            </a:r>
            <a:r>
              <a:rPr lang="da-DK" dirty="0" err="1" smtClean="0"/>
              <a:t>learning</a:t>
            </a:r>
            <a:r>
              <a:rPr lang="da-DK" dirty="0" smtClean="0"/>
              <a:t> as blended/distance</a:t>
            </a:r>
          </a:p>
          <a:p>
            <a:r>
              <a:rPr lang="da-DK" dirty="0" smtClean="0"/>
              <a:t>English</a:t>
            </a:r>
            <a:r>
              <a:rPr lang="da-DK" baseline="0" dirty="0" smtClean="0"/>
              <a:t> </a:t>
            </a:r>
            <a:r>
              <a:rPr lang="da-DK" baseline="0" dirty="0" err="1" smtClean="0"/>
              <a:t>language</a:t>
            </a:r>
            <a:r>
              <a:rPr lang="da-DK" baseline="0" dirty="0" smtClean="0"/>
              <a:t> </a:t>
            </a:r>
            <a:r>
              <a:rPr lang="da-DK" baseline="0" dirty="0" err="1" smtClean="0"/>
              <a:t>skills</a:t>
            </a:r>
            <a:r>
              <a:rPr lang="da-DK" baseline="0" dirty="0" smtClean="0"/>
              <a:t> as part of job </a:t>
            </a:r>
            <a:r>
              <a:rPr lang="da-DK" baseline="0" dirty="0" err="1" smtClean="0"/>
              <a:t>descriptions</a:t>
            </a:r>
            <a:r>
              <a:rPr lang="da-DK" baseline="0" dirty="0" smtClean="0"/>
              <a:t>, </a:t>
            </a:r>
            <a:r>
              <a:rPr lang="da-DK" baseline="0" dirty="0" err="1" smtClean="0"/>
              <a:t>competence</a:t>
            </a:r>
            <a:r>
              <a:rPr lang="da-DK" baseline="0" dirty="0" smtClean="0"/>
              <a:t> profiles and </a:t>
            </a:r>
            <a:r>
              <a:rPr lang="da-DK" baseline="0" dirty="0" err="1" smtClean="0"/>
              <a:t>training</a:t>
            </a:r>
            <a:r>
              <a:rPr lang="da-DK" baseline="0" dirty="0" smtClean="0"/>
              <a:t> programmes</a:t>
            </a:r>
            <a:r>
              <a:rPr lang="da-DK" dirty="0" smtClean="0"/>
              <a:t> (life-long</a:t>
            </a:r>
            <a:r>
              <a:rPr lang="da-DK" baseline="0" dirty="0" smtClean="0"/>
              <a:t> </a:t>
            </a:r>
            <a:r>
              <a:rPr lang="da-DK" baseline="0" dirty="0" err="1" smtClean="0"/>
              <a:t>learning</a:t>
            </a:r>
            <a:r>
              <a:rPr lang="da-DK" baseline="0" dirty="0" smtClean="0"/>
              <a:t>, </a:t>
            </a:r>
            <a:r>
              <a:rPr lang="da-DK" baseline="0" dirty="0" err="1" smtClean="0"/>
              <a:t>take</a:t>
            </a:r>
            <a:r>
              <a:rPr lang="da-DK" baseline="0" dirty="0" smtClean="0"/>
              <a:t> </a:t>
            </a:r>
            <a:r>
              <a:rPr lang="da-DK" baseline="0" dirty="0" err="1" smtClean="0"/>
              <a:t>repsonsibility</a:t>
            </a:r>
            <a:r>
              <a:rPr lang="da-DK" baseline="0" dirty="0" smtClean="0"/>
              <a:t> for </a:t>
            </a:r>
            <a:r>
              <a:rPr lang="da-DK" baseline="0" dirty="0" err="1" smtClean="0"/>
              <a:t>own</a:t>
            </a:r>
            <a:r>
              <a:rPr lang="da-DK" baseline="0" dirty="0" smtClean="0"/>
              <a:t> </a:t>
            </a:r>
            <a:r>
              <a:rPr lang="da-DK" baseline="0" dirty="0" err="1" smtClean="0"/>
              <a:t>learning</a:t>
            </a:r>
            <a:r>
              <a:rPr lang="da-DK" baseline="0" dirty="0" smtClean="0"/>
              <a:t>)</a:t>
            </a:r>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2</a:t>
            </a:fld>
            <a:endParaRPr lang="da-DK"/>
          </a:p>
        </p:txBody>
      </p:sp>
    </p:spTree>
    <p:extLst>
      <p:ext uri="{BB962C8B-B14F-4D97-AF65-F5344CB8AC3E}">
        <p14:creationId xmlns:p14="http://schemas.microsoft.com/office/powerpoint/2010/main" val="772911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sz="1200" kern="1200" dirty="0" smtClean="0">
                <a:solidFill>
                  <a:schemeClr val="tx1"/>
                </a:solidFill>
                <a:effectLst/>
                <a:latin typeface="+mn-lt"/>
                <a:ea typeface="+mn-ea"/>
                <a:cs typeface="+mn-cs"/>
              </a:rPr>
              <a:t>Slide 3 / challenges and solutions</a:t>
            </a:r>
            <a:endParaRPr lang="da-DK"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the Department of Languages and Cultures, we have faced a number of challenges regarding word lists and vocabulary training.  This especially regarding our intensive military linguist courses in Arabic, Russian and Dari. These courses train linguist from level 0 up to – or aiming at – level 3 over a period of 20 month. Since we train our military linguists also as translators and interpreters, we rely heavily on the classic format of word lists – with translation or approximate translation of words into the target language. Also, at our courses we work with the full range of vocabulary from basic greetings to military technical terminology. </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Word list management – teacher and student</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These courses are highly intensive requiring our students </a:t>
            </a:r>
            <a:r>
              <a:rPr lang="en-US" sz="1200" kern="1200" smtClean="0">
                <a:solidFill>
                  <a:schemeClr val="tx1"/>
                </a:solidFill>
                <a:effectLst/>
                <a:latin typeface="+mn-lt"/>
                <a:ea typeface="+mn-ea"/>
                <a:cs typeface="+mn-cs"/>
              </a:rPr>
              <a:t>to learn up to </a:t>
            </a:r>
            <a:r>
              <a:rPr lang="en-US" sz="1200" kern="1200" dirty="0" smtClean="0">
                <a:solidFill>
                  <a:schemeClr val="tx1"/>
                </a:solidFill>
                <a:effectLst/>
                <a:latin typeface="+mn-lt"/>
                <a:ea typeface="+mn-ea"/>
                <a:cs typeface="+mn-cs"/>
              </a:rPr>
              <a:t>as much </a:t>
            </a:r>
            <a:r>
              <a:rPr lang="en-US" sz="1200" kern="1200" smtClean="0">
                <a:solidFill>
                  <a:schemeClr val="tx1"/>
                </a:solidFill>
                <a:effectLst/>
                <a:latin typeface="+mn-lt"/>
                <a:ea typeface="+mn-ea"/>
                <a:cs typeface="+mn-cs"/>
              </a:rPr>
              <a:t>as 150 </a:t>
            </a:r>
            <a:r>
              <a:rPr lang="en-US" sz="1200" kern="1200" dirty="0" smtClean="0">
                <a:solidFill>
                  <a:schemeClr val="tx1"/>
                </a:solidFill>
                <a:effectLst/>
                <a:latin typeface="+mn-lt"/>
                <a:ea typeface="+mn-ea"/>
                <a:cs typeface="+mn-cs"/>
              </a:rPr>
              <a:t>words/glosses a week. When producing new teaching materials or at later stages, bringing in current news items or current military orders into class, you always face the question of whether - or how - to gloss. Altogether, it adds up to quite a few word lists and how do you keep track of progression and how do you avoid not over- or under-glossing a new text. </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challenge is of course also on our students, they have to acquire a lot of vocabulary. How do they keep track of progression, and how do they look up words, which they have been taught and then might have forgotten. And how do they find additional information about a given word without resorting to dictionaries or simple googling. In addition, what if they are unsure about the pronunciation of a word.</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Database </a:t>
            </a:r>
            <a:r>
              <a:rPr lang="da-DK" sz="1200" kern="1200" dirty="0" smtClean="0">
                <a:solidFill>
                  <a:schemeClr val="tx1"/>
                </a:solidFill>
                <a:effectLst/>
                <a:latin typeface="+mn-lt"/>
                <a:ea typeface="+mn-ea"/>
                <a:cs typeface="+mn-cs"/>
              </a:rPr>
              <a:t>solution</a:t>
            </a:r>
          </a:p>
          <a:p>
            <a:pPr lvl="1"/>
            <a:r>
              <a:rPr lang="en-US" sz="1200" kern="1200" dirty="0" smtClean="0">
                <a:solidFill>
                  <a:schemeClr val="tx1"/>
                </a:solidFill>
                <a:effectLst/>
                <a:latin typeface="+mn-lt"/>
                <a:ea typeface="+mn-ea"/>
                <a:cs typeface="+mn-cs"/>
              </a:rPr>
              <a:t>We have organized all words and word list into a database. It’s programmed by language teachers and based on PHP and MySQL. Design and layout needs improvement, but functionality is high. Developed over the last five years, well tested.</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Online words and word lists</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All words given on word lists during the course is entered in the database and assigned a word list corresponding to a specific lesson number or specific text. Words can be removed, added, assigned to other lessons and order of word lists can be manipulated. The database contains many words not necessarily on a word list, so it also functions as a primitive dictionary. All is online.</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Infinite possibilities for labeling words.</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 It is a database so you can always add a new field or column with information about the word for instance: sound, picture, grammatical notes, word class, target language definition, use in context, frequency, translation into other languages.</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Auto-generation of word lists</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Do you want to try a new text in class, but not sure how to gloss it? The database will compare the text to the progression of the course and mark all words not previously glossed. You can then decide which of them should be in a word list, which is then automatically generated. This greatly reduces the redundancy we experienced earlier, where you found yourself rewriting or copy pasting words from different word lists </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 Integration with flash card app</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All word lists can be downloaded including sound and pictures on a commercial app, (we use flash card deluxe) for repetition and review. The online flash cards have up to 4 sides, and each side can have more than one column or field of information on them. So for a certain part of the course you might want sound, translation and transcription in Latin letters, but later you would want to skip the transcription, but include the target language definition</a:t>
            </a:r>
            <a:endParaRPr lang="da-DK" altLang="da-DK" dirty="0" smtClean="0"/>
          </a:p>
        </p:txBody>
      </p:sp>
      <p:sp>
        <p:nvSpPr>
          <p:cNvPr id="4" name="Pladsholder til diasnummer 3"/>
          <p:cNvSpPr>
            <a:spLocks noGrp="1"/>
          </p:cNvSpPr>
          <p:nvPr>
            <p:ph type="sldNum" sz="quarter" idx="10"/>
          </p:nvPr>
        </p:nvSpPr>
        <p:spPr/>
        <p:txBody>
          <a:bodyPr/>
          <a:lstStyle/>
          <a:p>
            <a:fld id="{EF0BA973-30A3-4B5D-83E7-556819259DCF}" type="slidenum">
              <a:rPr lang="da-DK" smtClean="0"/>
              <a:pPr/>
              <a:t>11</a:t>
            </a:fld>
            <a:endParaRPr lang="da-DK"/>
          </a:p>
        </p:txBody>
      </p:sp>
    </p:spTree>
    <p:extLst>
      <p:ext uri="{BB962C8B-B14F-4D97-AF65-F5344CB8AC3E}">
        <p14:creationId xmlns:p14="http://schemas.microsoft.com/office/powerpoint/2010/main" val="196664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schemeClr>
                </a:solidFill>
              </a:rPr>
              <a:t>some morphological and phonological input, scant stylistic and contextual input (not inference from context)</a:t>
            </a:r>
            <a:endParaRPr lang="da-DK" dirty="0" smtClean="0">
              <a:solidFill>
                <a:schemeClr val="tx2">
                  <a:lumMod val="75000"/>
                </a:schemeClr>
              </a:solidFill>
            </a:endParaRPr>
          </a:p>
          <a:p>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21</a:t>
            </a:fld>
            <a:endParaRPr lang="da-DK"/>
          </a:p>
        </p:txBody>
      </p:sp>
    </p:spTree>
    <p:extLst>
      <p:ext uri="{BB962C8B-B14F-4D97-AF65-F5344CB8AC3E}">
        <p14:creationId xmlns:p14="http://schemas.microsoft.com/office/powerpoint/2010/main" val="308357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smtClean="0"/>
              <a:t>Functional</a:t>
            </a:r>
            <a:r>
              <a:rPr lang="da-DK" baseline="0" dirty="0" smtClean="0"/>
              <a:t> (L2) &amp; Professional/</a:t>
            </a:r>
            <a:r>
              <a:rPr lang="da-DK" baseline="0" dirty="0" err="1" smtClean="0"/>
              <a:t>conceptual</a:t>
            </a:r>
            <a:r>
              <a:rPr lang="da-DK" baseline="0" dirty="0" smtClean="0"/>
              <a:t> (L3) – do so </a:t>
            </a:r>
            <a:r>
              <a:rPr lang="da-DK" baseline="0" dirty="0" err="1" smtClean="0"/>
              <a:t>better</a:t>
            </a:r>
            <a:r>
              <a:rPr lang="da-DK" baseline="0" dirty="0" smtClean="0"/>
              <a:t>…</a:t>
            </a:r>
          </a:p>
          <a:p>
            <a:r>
              <a:rPr lang="da-DK" baseline="0" dirty="0" smtClean="0"/>
              <a:t>Danish AF </a:t>
            </a:r>
            <a:r>
              <a:rPr lang="da-DK" baseline="0" dirty="0" err="1" smtClean="0"/>
              <a:t>personnel</a:t>
            </a:r>
            <a:r>
              <a:rPr lang="da-DK" baseline="0" dirty="0" smtClean="0"/>
              <a:t> L2 </a:t>
            </a:r>
            <a:r>
              <a:rPr lang="da-DK" baseline="0" dirty="0" err="1" smtClean="0"/>
              <a:t>upwards</a:t>
            </a:r>
            <a:r>
              <a:rPr lang="da-DK" baseline="0" dirty="0" smtClean="0"/>
              <a:t> – </a:t>
            </a:r>
            <a:r>
              <a:rPr lang="da-DK" baseline="0" dirty="0" err="1" smtClean="0"/>
              <a:t>expand</a:t>
            </a:r>
            <a:r>
              <a:rPr lang="da-DK" baseline="0" dirty="0" smtClean="0"/>
              <a:t> </a:t>
            </a:r>
            <a:r>
              <a:rPr lang="da-DK" baseline="0" dirty="0" err="1" smtClean="0"/>
              <a:t>vocab</a:t>
            </a:r>
            <a:r>
              <a:rPr lang="da-DK" baseline="0" dirty="0" smtClean="0"/>
              <a:t>: </a:t>
            </a:r>
            <a:r>
              <a:rPr lang="da-DK" baseline="0" dirty="0" err="1" smtClean="0"/>
              <a:t>fluency</a:t>
            </a:r>
            <a:r>
              <a:rPr lang="da-DK" baseline="0" dirty="0" smtClean="0"/>
              <a:t>, </a:t>
            </a:r>
            <a:r>
              <a:rPr lang="da-DK" baseline="0" dirty="0" err="1" smtClean="0"/>
              <a:t>precision</a:t>
            </a:r>
            <a:r>
              <a:rPr lang="da-DK" baseline="0" dirty="0" smtClean="0"/>
              <a:t>, </a:t>
            </a:r>
            <a:r>
              <a:rPr lang="da-DK" baseline="0" dirty="0" err="1" smtClean="0"/>
              <a:t>incision</a:t>
            </a:r>
            <a:endParaRPr lang="da-DK" dirty="0" smtClean="0"/>
          </a:p>
          <a:p>
            <a:r>
              <a:rPr lang="da-DK" dirty="0" smtClean="0"/>
              <a:t>Latter </a:t>
            </a:r>
            <a:r>
              <a:rPr lang="da-DK" dirty="0" err="1" smtClean="0"/>
              <a:t>based</a:t>
            </a:r>
            <a:r>
              <a:rPr lang="da-DK" dirty="0" smtClean="0"/>
              <a:t> on studies</a:t>
            </a:r>
            <a:r>
              <a:rPr lang="da-DK" baseline="0" dirty="0" smtClean="0"/>
              <a:t> in and </a:t>
            </a:r>
            <a:r>
              <a:rPr lang="da-DK" baseline="0" dirty="0" err="1" smtClean="0"/>
              <a:t>experience</a:t>
            </a:r>
            <a:r>
              <a:rPr lang="da-DK" baseline="0" dirty="0" smtClean="0"/>
              <a:t> of the </a:t>
            </a:r>
            <a:r>
              <a:rPr lang="da-DK" baseline="0" dirty="0" err="1" smtClean="0"/>
              <a:t>role</a:t>
            </a:r>
            <a:r>
              <a:rPr lang="da-DK" baseline="0" dirty="0" smtClean="0"/>
              <a:t> and </a:t>
            </a:r>
            <a:r>
              <a:rPr lang="da-DK" baseline="0" dirty="0" err="1" smtClean="0"/>
              <a:t>value</a:t>
            </a:r>
            <a:r>
              <a:rPr lang="da-DK" baseline="0" dirty="0" smtClean="0"/>
              <a:t> of </a:t>
            </a:r>
            <a:r>
              <a:rPr lang="da-DK" baseline="0" dirty="0" err="1" smtClean="0"/>
              <a:t>vocabulary</a:t>
            </a:r>
            <a:r>
              <a:rPr lang="da-DK" baseline="0" dirty="0" smtClean="0"/>
              <a:t> in </a:t>
            </a:r>
            <a:r>
              <a:rPr lang="da-DK" baseline="0" dirty="0" err="1" smtClean="0"/>
              <a:t>foreign</a:t>
            </a:r>
            <a:r>
              <a:rPr lang="da-DK" baseline="0" dirty="0" smtClean="0"/>
              <a:t>/</a:t>
            </a:r>
            <a:r>
              <a:rPr lang="da-DK" baseline="0" dirty="0" err="1" smtClean="0"/>
              <a:t>second</a:t>
            </a:r>
            <a:r>
              <a:rPr lang="da-DK" baseline="0" dirty="0" smtClean="0"/>
              <a:t> </a:t>
            </a:r>
            <a:r>
              <a:rPr lang="da-DK" baseline="0" dirty="0" err="1" smtClean="0"/>
              <a:t>language</a:t>
            </a:r>
            <a:r>
              <a:rPr lang="da-DK" baseline="0" dirty="0" smtClean="0"/>
              <a:t> </a:t>
            </a:r>
            <a:r>
              <a:rPr lang="da-DK" baseline="0" dirty="0" err="1" smtClean="0"/>
              <a:t>learning</a:t>
            </a:r>
            <a:r>
              <a:rPr lang="da-DK" baseline="0" dirty="0" smtClean="0"/>
              <a:t>.</a:t>
            </a:r>
          </a:p>
          <a:p>
            <a:r>
              <a:rPr lang="en-US" sz="1200" kern="1200" dirty="0" err="1" smtClean="0">
                <a:solidFill>
                  <a:schemeClr val="tx1"/>
                </a:solidFill>
                <a:effectLst/>
                <a:latin typeface="+mn-lt"/>
                <a:ea typeface="+mn-ea"/>
                <a:cs typeface="+mn-cs"/>
              </a:rPr>
              <a:t>Coady</a:t>
            </a:r>
            <a:r>
              <a:rPr lang="en-US" sz="1200" kern="1200" dirty="0" smtClean="0">
                <a:solidFill>
                  <a:schemeClr val="tx1"/>
                </a:solidFill>
                <a:effectLst/>
                <a:latin typeface="+mn-lt"/>
                <a:ea typeface="+mn-ea"/>
                <a:cs typeface="+mn-cs"/>
              </a:rPr>
              <a:t>, J. &amp; T. </a:t>
            </a:r>
            <a:r>
              <a:rPr lang="en-US" sz="1200" kern="1200" dirty="0" err="1" smtClean="0">
                <a:solidFill>
                  <a:schemeClr val="tx1"/>
                </a:solidFill>
                <a:effectLst/>
                <a:latin typeface="+mn-lt"/>
                <a:ea typeface="+mn-ea"/>
                <a:cs typeface="+mn-cs"/>
              </a:rPr>
              <a:t>Huckin</a:t>
            </a:r>
            <a:r>
              <a:rPr lang="en-US" sz="1200" kern="1200" dirty="0" smtClean="0">
                <a:solidFill>
                  <a:schemeClr val="tx1"/>
                </a:solidFill>
                <a:effectLst/>
                <a:latin typeface="+mn-lt"/>
                <a:ea typeface="+mn-ea"/>
                <a:cs typeface="+mn-cs"/>
              </a:rPr>
              <a:t>  (1997). </a:t>
            </a:r>
            <a:r>
              <a:rPr lang="en-US" sz="1200" i="1" kern="1200" dirty="0" smtClean="0">
                <a:solidFill>
                  <a:schemeClr val="tx1"/>
                </a:solidFill>
                <a:effectLst/>
                <a:latin typeface="+mn-lt"/>
                <a:ea typeface="+mn-ea"/>
                <a:cs typeface="+mn-cs"/>
              </a:rPr>
              <a:t>Second Language Vocabulary Acquisition: A Rationale for Pedagogy.</a:t>
            </a:r>
            <a:endParaRPr lang="da-DK"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Ellis, N. C. (1997). ‘Vocabulary acquisition: Word structure, collocation, grammar, and meaning’.</a:t>
            </a:r>
            <a:endParaRPr lang="da-DK"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Lewis, M. (1993). </a:t>
            </a:r>
            <a:r>
              <a:rPr lang="en-US" sz="1200" i="1" kern="1200" dirty="0" smtClean="0">
                <a:solidFill>
                  <a:schemeClr val="tx1"/>
                </a:solidFill>
                <a:effectLst/>
                <a:latin typeface="+mn-lt"/>
                <a:ea typeface="+mn-ea"/>
                <a:cs typeface="+mn-cs"/>
              </a:rPr>
              <a:t>The lexical approach: The state of ELT and the way forward.</a:t>
            </a:r>
            <a:r>
              <a:rPr lang="en-US" sz="1200" kern="1200" dirty="0" smtClean="0">
                <a:solidFill>
                  <a:schemeClr val="tx1"/>
                </a:solidFill>
                <a:effectLst/>
                <a:latin typeface="+mn-lt"/>
                <a:ea typeface="+mn-ea"/>
                <a:cs typeface="+mn-cs"/>
              </a:rPr>
              <a:t>  </a:t>
            </a:r>
          </a:p>
          <a:p>
            <a:r>
              <a:rPr lang="en-US" dirty="0" smtClean="0"/>
              <a:t>Wilkins, 1974, </a:t>
            </a:r>
            <a:r>
              <a:rPr lang="en-US" i="1" dirty="0" smtClean="0"/>
              <a:t>Second-language Learning and Teaching</a:t>
            </a:r>
            <a:r>
              <a:rPr lang="en-US" dirty="0" smtClean="0"/>
              <a:t>) </a:t>
            </a:r>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3</a:t>
            </a:fld>
            <a:endParaRPr lang="da-DK"/>
          </a:p>
        </p:txBody>
      </p:sp>
    </p:spTree>
    <p:extLst>
      <p:ext uri="{BB962C8B-B14F-4D97-AF65-F5344CB8AC3E}">
        <p14:creationId xmlns:p14="http://schemas.microsoft.com/office/powerpoint/2010/main" val="1130806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Hull, </a:t>
            </a:r>
            <a:r>
              <a:rPr lang="da-DK" dirty="0" err="1" smtClean="0"/>
              <a:t>capstan</a:t>
            </a:r>
            <a:r>
              <a:rPr lang="da-DK" dirty="0" smtClean="0"/>
              <a:t>, bollard,</a:t>
            </a:r>
            <a:r>
              <a:rPr lang="da-DK" baseline="0" dirty="0" smtClean="0"/>
              <a:t> fairway </a:t>
            </a:r>
            <a:r>
              <a:rPr lang="da-DK" baseline="0" dirty="0" err="1" smtClean="0"/>
              <a:t>leads</a:t>
            </a:r>
            <a:r>
              <a:rPr lang="da-DK" baseline="0" dirty="0" smtClean="0"/>
              <a:t>, </a:t>
            </a:r>
            <a:r>
              <a:rPr lang="da-DK" baseline="0" dirty="0" err="1" smtClean="0"/>
              <a:t>sea</a:t>
            </a:r>
            <a:r>
              <a:rPr lang="da-DK" baseline="0" dirty="0" smtClean="0"/>
              <a:t> </a:t>
            </a:r>
            <a:r>
              <a:rPr lang="da-DK" baseline="0" dirty="0" err="1" smtClean="0"/>
              <a:t>control</a:t>
            </a:r>
            <a:r>
              <a:rPr lang="da-DK" baseline="0" dirty="0" smtClean="0"/>
              <a:t>/</a:t>
            </a:r>
            <a:r>
              <a:rPr lang="da-DK" baseline="0" dirty="0" err="1" smtClean="0"/>
              <a:t>sea</a:t>
            </a:r>
            <a:r>
              <a:rPr lang="da-DK" baseline="0" dirty="0" smtClean="0"/>
              <a:t> </a:t>
            </a:r>
            <a:r>
              <a:rPr lang="da-DK" baseline="0" dirty="0" err="1" smtClean="0"/>
              <a:t>denial</a:t>
            </a:r>
            <a:r>
              <a:rPr lang="da-DK" baseline="0" dirty="0" smtClean="0"/>
              <a:t>, </a:t>
            </a:r>
            <a:r>
              <a:rPr lang="da-DK" baseline="0" dirty="0" err="1" smtClean="0"/>
              <a:t>killer</a:t>
            </a:r>
            <a:r>
              <a:rPr lang="da-DK" baseline="0" dirty="0" smtClean="0"/>
              <a:t> </a:t>
            </a:r>
            <a:r>
              <a:rPr lang="da-DK" baseline="0" dirty="0" err="1" smtClean="0"/>
              <a:t>tomato</a:t>
            </a:r>
            <a:endParaRPr lang="da-DK" baseline="0" dirty="0" smtClean="0"/>
          </a:p>
          <a:p>
            <a:r>
              <a:rPr lang="da-DK" baseline="0" dirty="0" smtClean="0"/>
              <a:t>Language as more </a:t>
            </a:r>
            <a:r>
              <a:rPr lang="da-DK" baseline="0" dirty="0" err="1" smtClean="0"/>
              <a:t>closed</a:t>
            </a:r>
            <a:r>
              <a:rPr lang="da-DK" baseline="0" dirty="0" smtClean="0"/>
              <a:t> </a:t>
            </a:r>
            <a:r>
              <a:rPr lang="da-DK" baseline="0" dirty="0" err="1" smtClean="0"/>
              <a:t>class</a:t>
            </a:r>
            <a:r>
              <a:rPr lang="da-DK" baseline="0" dirty="0" smtClean="0"/>
              <a:t> (master </a:t>
            </a:r>
            <a:r>
              <a:rPr lang="da-DK" baseline="0" dirty="0" err="1" smtClean="0"/>
              <a:t>these</a:t>
            </a:r>
            <a:r>
              <a:rPr lang="da-DK" baseline="0" dirty="0" smtClean="0"/>
              <a:t> to go </a:t>
            </a:r>
            <a:r>
              <a:rPr lang="da-DK" baseline="0" dirty="0" err="1" smtClean="0"/>
              <a:t>native</a:t>
            </a:r>
            <a:r>
              <a:rPr lang="da-DK" baseline="0" dirty="0" smtClean="0"/>
              <a:t>, </a:t>
            </a:r>
            <a:r>
              <a:rPr lang="da-DK" baseline="0" dirty="0" err="1" smtClean="0"/>
              <a:t>increase</a:t>
            </a:r>
            <a:r>
              <a:rPr lang="da-DK" baseline="0" dirty="0" smtClean="0"/>
              <a:t> </a:t>
            </a:r>
            <a:r>
              <a:rPr lang="da-DK" baseline="0" dirty="0" err="1" smtClean="0"/>
              <a:t>fluency</a:t>
            </a:r>
            <a:r>
              <a:rPr lang="da-DK" baseline="0" dirty="0" smtClean="0"/>
              <a:t> and flow)</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‘different aspects of vocabulary demand different acquisition mechanisms and strategies’ (Ellis, 1994).</a:t>
            </a:r>
          </a:p>
          <a:p>
            <a:endParaRPr lang="en-US"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4</a:t>
            </a:fld>
            <a:endParaRPr lang="da-DK"/>
          </a:p>
        </p:txBody>
      </p:sp>
    </p:spTree>
    <p:extLst>
      <p:ext uri="{BB962C8B-B14F-4D97-AF65-F5344CB8AC3E}">
        <p14:creationId xmlns:p14="http://schemas.microsoft.com/office/powerpoint/2010/main" val="75682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5</a:t>
            </a:fld>
            <a:endParaRPr lang="da-DK"/>
          </a:p>
        </p:txBody>
      </p:sp>
    </p:spTree>
    <p:extLst>
      <p:ext uri="{BB962C8B-B14F-4D97-AF65-F5344CB8AC3E}">
        <p14:creationId xmlns:p14="http://schemas.microsoft.com/office/powerpoint/2010/main" val="380012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lvl="0"/>
            <a:r>
              <a:rPr lang="en-US" dirty="0" smtClean="0"/>
              <a:t>(IOW: from live-in LO </a:t>
            </a:r>
            <a:r>
              <a:rPr lang="en-US" dirty="0" err="1" smtClean="0"/>
              <a:t>prg</a:t>
            </a:r>
            <a:r>
              <a:rPr lang="en-US" dirty="0" smtClean="0"/>
              <a:t> to junior staff officers having to combine work and study through distance and blended learning courses)</a:t>
            </a:r>
            <a:endParaRPr lang="da-DK" dirty="0" smtClean="0"/>
          </a:p>
          <a:p>
            <a:endParaRPr lang="da-DK" dirty="0" smtClean="0"/>
          </a:p>
          <a:p>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6</a:t>
            </a:fld>
            <a:endParaRPr lang="da-DK"/>
          </a:p>
        </p:txBody>
      </p:sp>
    </p:spTree>
    <p:extLst>
      <p:ext uri="{BB962C8B-B14F-4D97-AF65-F5344CB8AC3E}">
        <p14:creationId xmlns:p14="http://schemas.microsoft.com/office/powerpoint/2010/main" val="1896285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1) Part of job </a:t>
            </a:r>
            <a:r>
              <a:rPr lang="da-DK" dirty="0" err="1" smtClean="0"/>
              <a:t>description</a:t>
            </a:r>
            <a:r>
              <a:rPr lang="da-DK" baseline="0" dirty="0" smtClean="0"/>
              <a:t> and </a:t>
            </a:r>
            <a:r>
              <a:rPr lang="da-DK" baseline="0" dirty="0" err="1" smtClean="0"/>
              <a:t>competency</a:t>
            </a:r>
            <a:r>
              <a:rPr lang="da-DK" baseline="0" dirty="0" smtClean="0"/>
              <a:t> profiles; 2) 50% of </a:t>
            </a:r>
            <a:r>
              <a:rPr lang="da-DK" baseline="0" dirty="0" err="1" smtClean="0"/>
              <a:t>courses</a:t>
            </a:r>
            <a:r>
              <a:rPr lang="da-DK" baseline="0" dirty="0" smtClean="0"/>
              <a:t> element of BL/DL – </a:t>
            </a:r>
            <a:r>
              <a:rPr lang="da-DK" baseline="0" dirty="0" err="1" smtClean="0"/>
              <a:t>savings</a:t>
            </a:r>
            <a:r>
              <a:rPr lang="da-DK" baseline="0" dirty="0" smtClean="0"/>
              <a:t>, </a:t>
            </a:r>
            <a:r>
              <a:rPr lang="da-DK" baseline="0" dirty="0" err="1" smtClean="0"/>
              <a:t>savings</a:t>
            </a:r>
            <a:r>
              <a:rPr lang="da-DK" baseline="0" dirty="0" smtClean="0"/>
              <a:t>, </a:t>
            </a:r>
            <a:r>
              <a:rPr lang="da-DK" baseline="0" dirty="0" err="1" smtClean="0"/>
              <a:t>savings</a:t>
            </a:r>
            <a:r>
              <a:rPr lang="da-DK" baseline="0" dirty="0" smtClean="0"/>
              <a:t>…. 3) </a:t>
            </a:r>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7</a:t>
            </a:fld>
            <a:endParaRPr lang="da-DK"/>
          </a:p>
        </p:txBody>
      </p:sp>
    </p:spTree>
    <p:extLst>
      <p:ext uri="{BB962C8B-B14F-4D97-AF65-F5344CB8AC3E}">
        <p14:creationId xmlns:p14="http://schemas.microsoft.com/office/powerpoint/2010/main" val="3219303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Tools we are about to look at tie in well with new models of foreign languages didactics that underscore learner autonomy and self-directed learning, in particular in the way they make use of mobile devices. Demonstrate how new technologies may be able to facilitate and support the language learning/maintenance process for learners dotted across this wide-ranging spectrum that is united by its military purpose and aim. </a:t>
            </a:r>
            <a:endParaRPr lang="da-DK" sz="1200" kern="1200" dirty="0" smtClean="0">
              <a:solidFill>
                <a:schemeClr val="tx1"/>
              </a:solidFill>
              <a:effectLst/>
              <a:latin typeface="+mn-lt"/>
              <a:ea typeface="+mn-ea"/>
              <a:cs typeface="+mn-cs"/>
            </a:endParaRPr>
          </a:p>
          <a:p>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8</a:t>
            </a:fld>
            <a:endParaRPr lang="da-DK"/>
          </a:p>
        </p:txBody>
      </p:sp>
    </p:spTree>
    <p:extLst>
      <p:ext uri="{BB962C8B-B14F-4D97-AF65-F5344CB8AC3E}">
        <p14:creationId xmlns:p14="http://schemas.microsoft.com/office/powerpoint/2010/main" val="393076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Pladsholder til diasbillede 1"/>
          <p:cNvSpPr>
            <a:spLocks noGrp="1" noRot="1" noChangeAspect="1" noTextEdit="1"/>
          </p:cNvSpPr>
          <p:nvPr>
            <p:ph type="sldImg"/>
          </p:nvPr>
        </p:nvSpPr>
        <p:spPr bwMode="auto">
          <a:noFill/>
          <a:ln>
            <a:solidFill>
              <a:srgbClr val="000000"/>
            </a:solidFill>
            <a:miter lim="800000"/>
            <a:headEnd/>
            <a:tailEnd/>
          </a:ln>
        </p:spPr>
      </p:sp>
      <p:sp>
        <p:nvSpPr>
          <p:cNvPr id="30723" name="Pladsholder til not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Slide 1 / intro</a:t>
            </a:r>
            <a:endParaRPr lang="da-DK"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Introduction of vocabulary through various types of word lists seem to be an integral part of many language programs. At beginner and intermediate levels language learners often work with specific lists of new vocabulary presented either through first language or together with some form of visual explanation (dual coding). At later stages vocabulary can also be presented through target language definitions, by its use in context, root meaning, structure etc. depending of the purpose of the language program. ((For instance, courses focusing on translation of military or technical language might opt for wordlists with the two relevant languages, while advanced proficiency oriented training might go with definitions and context use)).</a:t>
            </a:r>
            <a:endParaRPr lang="da-DK"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Though we are well aware that vocabulary acquisition is a complex process where both the visual and auditory properties of a given word need to be linked with its syntactic, semantic and referential properties etc., and though we know that one acquires vocabulary by seeing, hearing, reading and using words repeatedly in different ways and contexts, it might be useful to take a deeper look at the initial baseline: namely: the word lists</a:t>
            </a:r>
            <a:endParaRPr lang="da-DK"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Also: incidental vocab acquisition, but not focus here. </a:t>
            </a:r>
            <a:endParaRPr lang="da-DK" sz="1200" kern="1200" dirty="0">
              <a:solidFill>
                <a:schemeClr val="tx1"/>
              </a:solidFill>
              <a:effectLst/>
              <a:latin typeface="+mn-lt"/>
              <a:ea typeface="+mn-ea"/>
              <a:cs typeface="+mn-cs"/>
            </a:endParaRPr>
          </a:p>
        </p:txBody>
      </p:sp>
      <p:sp>
        <p:nvSpPr>
          <p:cNvPr id="3072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5AD698-7A0C-42B2-99B1-719BE6536B97}" type="slidenum">
              <a:rPr lang="da-DK" smtClean="0"/>
              <a:pPr fontAlgn="base">
                <a:spcBef>
                  <a:spcPct val="0"/>
                </a:spcBef>
                <a:spcAft>
                  <a:spcPct val="0"/>
                </a:spcAft>
                <a:defRPr/>
              </a:pPr>
              <a:t>9</a:t>
            </a:fld>
            <a:endParaRPr lang="da-DK" smtClean="0"/>
          </a:p>
        </p:txBody>
      </p:sp>
    </p:spTree>
    <p:extLst>
      <p:ext uri="{BB962C8B-B14F-4D97-AF65-F5344CB8AC3E}">
        <p14:creationId xmlns:p14="http://schemas.microsoft.com/office/powerpoint/2010/main" val="1407444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eaLnBrk="1" hangingPunct="1">
              <a:spcBef>
                <a:spcPct val="0"/>
              </a:spcBef>
            </a:pPr>
            <a:endParaRPr lang="da-DK" altLang="da-DK" dirty="0" smtClean="0"/>
          </a:p>
          <a:p>
            <a:r>
              <a:rPr lang="en-US" sz="1200" kern="1200" dirty="0" smtClean="0">
                <a:solidFill>
                  <a:schemeClr val="tx1"/>
                </a:solidFill>
                <a:effectLst/>
                <a:latin typeface="+mn-lt"/>
                <a:ea typeface="+mn-ea"/>
                <a:cs typeface="+mn-cs"/>
              </a:rPr>
              <a:t>Slide 2 / intro - word lists</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L1 to L2 conceptualization </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Most FL learners have well established semantic and conceptual systems linked to their first language. Therefore, acquisition of a foreign language involves the direct transfer of new words into existing templates, what is also called native language transfer or mere translation. Acquiring vocabulary this way initially ignores differences in the semantic properties and cultural conceptualization, but it has been shown that even advanced learners rely heavily on this strategy. (Ellis 1997)</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Learner expectations</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Many FL language learners expect to see and work with word lists, and learning words constitutes for the lay man one of the essential parts of learning a FL. The other parts being pronunciation and grammar</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Self-directed learning</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Learning vocabulary and working with words and word lists is suitable for self-directed activities. It’s an area of language that not necessarily requires a partner for training or a teacher explaining complicated grammar, and therefore it’s well adapted to shorter or informal study sessions, for instance in the bus commuting or during waiting time (even sitting on the toilet…). In contrast reading a text or listening to a news item might require a longer study period or a higher level of concentration.</a:t>
            </a:r>
            <a:endParaRPr lang="da-DK"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Flash cards and spaced repetition software</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use of flashcards has been discouraged by some teachers and language learning specialist, stating that the out of context direct translation way of studying in the best case is a waste of time, and that time spend on producing and managing flash cards is better spend on other activities. In the worst case it can even be detrimental to the learning process. However, with the advent of computer assisted language learning in general and especially smart phones many learners are returning to flash cards as a convenient way of studying. Online flash card platforms with millions of users like flashcardsexchange.com, quizlet.com or cram.com deliver user generated word lists as well as a host of different games and flash card activities and a number of mobile apps and computer programs like </a:t>
            </a:r>
            <a:r>
              <a:rPr lang="en-US" sz="1200" kern="1200" dirty="0" err="1" smtClean="0">
                <a:solidFill>
                  <a:schemeClr val="tx1"/>
                </a:solidFill>
                <a:effectLst/>
                <a:latin typeface="+mn-lt"/>
                <a:ea typeface="+mn-ea"/>
                <a:cs typeface="+mn-cs"/>
              </a:rPr>
              <a:t>Supermemo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Anki</a:t>
            </a:r>
            <a:r>
              <a:rPr lang="en-US" sz="1200" kern="1200" dirty="0" smtClean="0">
                <a:solidFill>
                  <a:schemeClr val="tx1"/>
                </a:solidFill>
                <a:effectLst/>
                <a:latin typeface="+mn-lt"/>
                <a:ea typeface="+mn-ea"/>
                <a:cs typeface="+mn-cs"/>
              </a:rPr>
              <a:t> or Flashcard Deluxe can import word lists from these platforms. </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These programs use the concept of spaced repetition; a study method based on psychological research into memory and forgetting curves. The basic assumption is that one should review a word right when you are about to forget it. Study it too soon and you waste your time, study it too late and you’ve forgotten and have to relearn it. Spaced repetition software keeps track of how well you know a word and adjusts the frequency of reviewing that word accordingly. </a:t>
            </a:r>
            <a:endParaRPr lang="da-DK" sz="1200" kern="1200" dirty="0" smtClean="0">
              <a:solidFill>
                <a:schemeClr val="tx1"/>
              </a:solidFill>
              <a:effectLst/>
              <a:latin typeface="+mn-lt"/>
              <a:ea typeface="+mn-ea"/>
              <a:cs typeface="+mn-cs"/>
            </a:endParaRPr>
          </a:p>
          <a:p>
            <a:pPr lvl="0"/>
            <a:r>
              <a:rPr lang="en-US" sz="1200" kern="1200" dirty="0" err="1" smtClean="0">
                <a:solidFill>
                  <a:schemeClr val="tx1"/>
                </a:solidFill>
                <a:effectLst/>
                <a:latin typeface="+mn-lt"/>
                <a:ea typeface="+mn-ea"/>
                <a:cs typeface="+mn-cs"/>
              </a:rPr>
              <a:t>Repetitio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est</a:t>
            </a:r>
            <a:r>
              <a:rPr lang="en-US" sz="1200" kern="1200" dirty="0" smtClean="0">
                <a:solidFill>
                  <a:schemeClr val="tx1"/>
                </a:solidFill>
                <a:effectLst/>
                <a:latin typeface="+mn-lt"/>
                <a:ea typeface="+mn-ea"/>
                <a:cs typeface="+mn-cs"/>
              </a:rPr>
              <a:t> mater </a:t>
            </a:r>
            <a:r>
              <a:rPr lang="en-US" sz="1200" kern="1200" dirty="0" err="1" smtClean="0">
                <a:solidFill>
                  <a:schemeClr val="tx1"/>
                </a:solidFill>
                <a:effectLst/>
                <a:latin typeface="+mn-lt"/>
                <a:ea typeface="+mn-ea"/>
                <a:cs typeface="+mn-cs"/>
              </a:rPr>
              <a:t>studiorum</a:t>
            </a:r>
            <a:r>
              <a:rPr lang="en-US" sz="1200" kern="1200" dirty="0" smtClean="0">
                <a:solidFill>
                  <a:schemeClr val="tx1"/>
                </a:solidFill>
                <a:effectLst/>
                <a:latin typeface="+mn-lt"/>
                <a:ea typeface="+mn-ea"/>
                <a:cs typeface="+mn-cs"/>
              </a:rPr>
              <a:t>.</a:t>
            </a:r>
            <a:endParaRPr lang="da-DK" sz="1200" kern="1200" dirty="0" smtClean="0">
              <a:solidFill>
                <a:schemeClr val="tx1"/>
              </a:solidFill>
              <a:effectLst/>
              <a:latin typeface="+mn-lt"/>
              <a:ea typeface="+mn-ea"/>
              <a:cs typeface="+mn-cs"/>
            </a:endParaRPr>
          </a:p>
          <a:p>
            <a:pPr lvl="1" rtl="0"/>
            <a:r>
              <a:rPr lang="en-US" sz="1200" kern="1200" dirty="0" smtClean="0">
                <a:solidFill>
                  <a:schemeClr val="tx1"/>
                </a:solidFill>
                <a:effectLst/>
                <a:latin typeface="+mn-lt"/>
                <a:ea typeface="+mn-ea"/>
                <a:cs typeface="+mn-cs"/>
              </a:rPr>
              <a:t>Repetition is the mother of learning. We have already stated that acquisition of vocabulary is a more complex process than merely looking at a word or hearing it, and then reading a translation. Flash cards are not close to simulating real language use and some would say it's questionable whether one can study and acquire vocabulary this way. However seen as an enhancement and repetition tool that supports acquisition of the words semantic and conceptual properties, and seen as a supplement to classroom vocabulary activities, some studies point to a positive effect.</a:t>
            </a:r>
            <a:endParaRPr lang="da-DK"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Also as a tool of self-assessment flash cards is a simple and easy tool : You just flip the card and expose what’s behind—then you’ll know who won the duel</a:t>
            </a:r>
            <a:endParaRPr lang="da-DK" dirty="0"/>
          </a:p>
        </p:txBody>
      </p:sp>
      <p:sp>
        <p:nvSpPr>
          <p:cNvPr id="4" name="Pladsholder til diasnummer 3"/>
          <p:cNvSpPr>
            <a:spLocks noGrp="1"/>
          </p:cNvSpPr>
          <p:nvPr>
            <p:ph type="sldNum" sz="quarter" idx="10"/>
          </p:nvPr>
        </p:nvSpPr>
        <p:spPr/>
        <p:txBody>
          <a:bodyPr/>
          <a:lstStyle/>
          <a:p>
            <a:fld id="{EF0BA973-30A3-4B5D-83E7-556819259DCF}" type="slidenum">
              <a:rPr lang="da-DK" smtClean="0"/>
              <a:pPr/>
              <a:t>10</a:t>
            </a:fld>
            <a:endParaRPr lang="da-DK"/>
          </a:p>
        </p:txBody>
      </p:sp>
    </p:spTree>
    <p:extLst>
      <p:ext uri="{BB962C8B-B14F-4D97-AF65-F5344CB8AC3E}">
        <p14:creationId xmlns:p14="http://schemas.microsoft.com/office/powerpoint/2010/main" val="9120584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9" name="Pladsholder til tekst 8"/>
          <p:cNvSpPr>
            <a:spLocks noGrp="1"/>
          </p:cNvSpPr>
          <p:nvPr>
            <p:ph type="body" sz="quarter" idx="11" hasCustomPrompt="1"/>
          </p:nvPr>
        </p:nvSpPr>
        <p:spPr>
          <a:xfrm>
            <a:off x="360000" y="2133601"/>
            <a:ext cx="8532988" cy="2563906"/>
          </a:xfrm>
        </p:spPr>
        <p:txBody>
          <a:bodyPr/>
          <a:lstStyle>
            <a:lvl1pPr>
              <a:defRPr sz="3200" cap="all" baseline="0">
                <a:latin typeface="Arial" pitchFamily="34" charset="0"/>
              </a:defRPr>
            </a:lvl1pPr>
            <a:lvl2pPr>
              <a:defRPr sz="2000" baseline="0">
                <a:latin typeface="Arial" pitchFamily="34" charset="0"/>
                <a:cs typeface="Arial" pitchFamily="34" charset="0"/>
              </a:defRPr>
            </a:lvl2pPr>
          </a:lstStyle>
          <a:p>
            <a:pPr lvl="0"/>
            <a:r>
              <a:rPr lang="da-DK" dirty="0" smtClean="0"/>
              <a:t>KLIK FOR AT REDIGERE I MASTER</a:t>
            </a:r>
          </a:p>
          <a:p>
            <a:pPr lvl="1"/>
            <a:r>
              <a:rPr lang="da-DK" dirty="0" smtClean="0"/>
              <a:t>Andet niveau</a:t>
            </a:r>
          </a:p>
        </p:txBody>
      </p:sp>
      <p:sp>
        <p:nvSpPr>
          <p:cNvPr id="5"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pic>
        <p:nvPicPr>
          <p:cNvPr id="6" name="Bille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pic>
        <p:nvPicPr>
          <p:cNvPr id="7" name="Billed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143435"/>
            <a:ext cx="1143860" cy="690826"/>
          </a:xfrm>
          <a:prstGeom prst="rect">
            <a:avLst/>
          </a:prstGeom>
        </p:spPr>
      </p:pic>
    </p:spTree>
    <p:extLst>
      <p:ext uri="{BB962C8B-B14F-4D97-AF65-F5344CB8AC3E}">
        <p14:creationId xmlns:p14="http://schemas.microsoft.com/office/powerpoint/2010/main" val="34279822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ype 1 Overskrift og tekst">
    <p:spTree>
      <p:nvGrpSpPr>
        <p:cNvPr id="1" name=""/>
        <p:cNvGrpSpPr/>
        <p:nvPr/>
      </p:nvGrpSpPr>
      <p:grpSpPr>
        <a:xfrm>
          <a:off x="0" y="0"/>
          <a:ext cx="0" cy="0"/>
          <a:chOff x="0" y="0"/>
          <a:chExt cx="0" cy="0"/>
        </a:xfrm>
      </p:grpSpPr>
      <p:pic>
        <p:nvPicPr>
          <p:cNvPr id="4" name="Billede 4"/>
          <p:cNvPicPr>
            <a:picLocks noChangeAspect="1"/>
          </p:cNvPicPr>
          <p:nvPr userDrawn="1"/>
        </p:nvPicPr>
        <p:blipFill>
          <a:blip r:embed="rId2" cstate="print"/>
          <a:srcRect/>
          <a:stretch>
            <a:fillRect/>
          </a:stretch>
        </p:blipFill>
        <p:spPr bwMode="auto">
          <a:xfrm>
            <a:off x="360363" y="6323013"/>
            <a:ext cx="1033462" cy="365125"/>
          </a:xfrm>
          <a:prstGeom prst="rect">
            <a:avLst/>
          </a:prstGeom>
          <a:noFill/>
          <a:ln w="9525">
            <a:noFill/>
            <a:miter lim="800000"/>
            <a:headEnd/>
            <a:tailEnd/>
          </a:ln>
        </p:spPr>
      </p:pic>
      <p:pic>
        <p:nvPicPr>
          <p:cNvPr id="5" name="Picture 2" descr="D:\Mediatek\Logo\Nyt Logo\Logo FAk-FSV\FAK_logo_navnetræk_dk.png"/>
          <p:cNvPicPr>
            <a:picLocks noChangeAspect="1" noChangeArrowheads="1"/>
          </p:cNvPicPr>
          <p:nvPr userDrawn="1"/>
        </p:nvPicPr>
        <p:blipFill>
          <a:blip r:embed="rId3" cstate="print"/>
          <a:srcRect/>
          <a:stretch>
            <a:fillRect/>
          </a:stretch>
        </p:blipFill>
        <p:spPr bwMode="auto">
          <a:xfrm>
            <a:off x="360363" y="382588"/>
            <a:ext cx="1571625" cy="1470025"/>
          </a:xfrm>
          <a:prstGeom prst="rect">
            <a:avLst/>
          </a:prstGeom>
          <a:noFill/>
          <a:ln w="9525">
            <a:noFill/>
            <a:miter lim="800000"/>
            <a:headEnd/>
            <a:tailEnd/>
          </a:ln>
        </p:spPr>
      </p:pic>
      <p:pic>
        <p:nvPicPr>
          <p:cNvPr id="6" name="Picture 4" descr="C:\Users\00339386\Desktop\ISP-LOGO.png"/>
          <p:cNvPicPr>
            <a:picLocks noChangeAspect="1" noChangeArrowheads="1"/>
          </p:cNvPicPr>
          <p:nvPr userDrawn="1"/>
        </p:nvPicPr>
        <p:blipFill>
          <a:blip r:embed="rId4" cstate="print"/>
          <a:srcRect/>
          <a:stretch>
            <a:fillRect/>
          </a:stretch>
        </p:blipFill>
        <p:spPr bwMode="auto">
          <a:xfrm>
            <a:off x="6856413" y="382588"/>
            <a:ext cx="2016125" cy="1470025"/>
          </a:xfrm>
          <a:prstGeom prst="rect">
            <a:avLst/>
          </a:prstGeom>
          <a:noFill/>
          <a:ln w="9525">
            <a:noFill/>
            <a:miter lim="800000"/>
            <a:headEnd/>
            <a:tailEnd/>
          </a:ln>
        </p:spPr>
      </p:pic>
      <p:sp>
        <p:nvSpPr>
          <p:cNvPr id="9" name="Pladsholder til tekst 8"/>
          <p:cNvSpPr>
            <a:spLocks noGrp="1"/>
          </p:cNvSpPr>
          <p:nvPr>
            <p:ph type="body" sz="quarter" idx="11"/>
          </p:nvPr>
        </p:nvSpPr>
        <p:spPr>
          <a:xfrm>
            <a:off x="1288399" y="580059"/>
            <a:ext cx="6729166" cy="662609"/>
          </a:xfrm>
        </p:spPr>
        <p:txBody>
          <a:bodyPr anchor="b" anchorCtr="0"/>
          <a:lstStyle>
            <a:lvl1pPr>
              <a:spcBef>
                <a:spcPts val="0"/>
              </a:spcBef>
              <a:defRPr cap="all" baseline="0"/>
            </a:lvl1pPr>
            <a:lvl2pPr>
              <a:defRPr sz="2000">
                <a:latin typeface="Arial" pitchFamily="34" charset="0"/>
                <a:cs typeface="Arial" pitchFamily="34" charset="0"/>
              </a:defRPr>
            </a:lvl2pPr>
          </a:lstStyle>
          <a:p>
            <a:pPr lvl="0"/>
            <a:r>
              <a:rPr lang="da-DK" smtClean="0"/>
              <a:t>Klik for at redigere typografi i masteren</a:t>
            </a:r>
          </a:p>
        </p:txBody>
      </p:sp>
      <p:sp>
        <p:nvSpPr>
          <p:cNvPr id="8" name="Pladsholder til tekst 2"/>
          <p:cNvSpPr>
            <a:spLocks noGrp="1"/>
          </p:cNvSpPr>
          <p:nvPr>
            <p:ph type="body" sz="quarter" idx="14"/>
          </p:nvPr>
        </p:nvSpPr>
        <p:spPr>
          <a:xfrm>
            <a:off x="360000" y="1934818"/>
            <a:ext cx="8532625" cy="3888344"/>
          </a:xfrm>
        </p:spPr>
        <p:txBody>
          <a:bodyPr/>
          <a:lstStyle>
            <a:lvl1pPr>
              <a:defRPr sz="2000" b="0" cap="none" baseline="0">
                <a:latin typeface="Arial" pitchFamily="34" charset="0"/>
                <a:cs typeface="Arial" pitchFamily="34" charset="0"/>
              </a:defRPr>
            </a:lvl1pPr>
            <a:lvl2pPr marL="342900" indent="-342900">
              <a:buFont typeface="Arial" pitchFamily="34" charset="0"/>
              <a:buChar char="•"/>
              <a:defRPr sz="1600"/>
            </a:lvl2pPr>
          </a:lstStyle>
          <a:p>
            <a:pPr lvl="0"/>
            <a:r>
              <a:rPr lang="da-DK" dirty="0" smtClean="0"/>
              <a:t>Klik for at redigere typografi i masteren</a:t>
            </a:r>
          </a:p>
          <a:p>
            <a:pPr lvl="1"/>
            <a:r>
              <a:rPr lang="da-DK" dirty="0" smtClean="0"/>
              <a:t>Andet niveau</a:t>
            </a:r>
          </a:p>
        </p:txBody>
      </p:sp>
    </p:spTree>
    <p:extLst>
      <p:ext uri="{BB962C8B-B14F-4D97-AF65-F5344CB8AC3E}">
        <p14:creationId xmlns:p14="http://schemas.microsoft.com/office/powerpoint/2010/main" val="236128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pe 1 Overskrift og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9" name="Pladsholder til tekst 8"/>
          <p:cNvSpPr>
            <a:spLocks noGrp="1"/>
          </p:cNvSpPr>
          <p:nvPr>
            <p:ph type="body" sz="quarter" idx="11" hasCustomPrompt="1"/>
          </p:nvPr>
        </p:nvSpPr>
        <p:spPr>
          <a:xfrm>
            <a:off x="360000" y="1341838"/>
            <a:ext cx="8532988" cy="558680"/>
          </a:xfrm>
        </p:spPr>
        <p:txBody>
          <a:bodyPr anchor="b" anchorCtr="0">
            <a:noAutofit/>
          </a:bodyPr>
          <a:lstStyle>
            <a:lvl1pPr>
              <a:spcBef>
                <a:spcPts val="0"/>
              </a:spcBef>
              <a:defRPr cap="all" baseline="0"/>
            </a:lvl1pPr>
            <a:lvl2pPr>
              <a:defRPr sz="2000">
                <a:latin typeface="Arial" pitchFamily="34" charset="0"/>
                <a:cs typeface="Arial" pitchFamily="34" charset="0"/>
              </a:defRPr>
            </a:lvl2pPr>
          </a:lstStyle>
          <a:p>
            <a:pPr lvl="0"/>
            <a:r>
              <a:rPr lang="da-DK" dirty="0" smtClean="0"/>
              <a:t>KLIK FOR AT REDIGERE I MASTER</a:t>
            </a:r>
          </a:p>
        </p:txBody>
      </p:sp>
      <p:sp>
        <p:nvSpPr>
          <p:cNvPr id="7" name="Pladsholder til indhold 9"/>
          <p:cNvSpPr>
            <a:spLocks noGrp="1"/>
          </p:cNvSpPr>
          <p:nvPr>
            <p:ph sz="quarter" idx="13" hasCustomPrompt="1"/>
          </p:nvPr>
        </p:nvSpPr>
        <p:spPr>
          <a:xfrm>
            <a:off x="6438434" y="412750"/>
            <a:ext cx="2419350" cy="285750"/>
          </a:xfrm>
        </p:spPr>
        <p:txBody>
          <a:bodyPr>
            <a:normAutofit/>
          </a:bodyPr>
          <a:lstStyle>
            <a:lvl1pPr algn="r">
              <a:defRPr sz="1000" b="0">
                <a:latin typeface="Arial" pitchFamily="34" charset="0"/>
                <a:cs typeface="Arial" pitchFamily="34" charset="0"/>
              </a:defRPr>
            </a:lvl1pPr>
          </a:lstStyle>
          <a:p>
            <a:pPr lvl="0"/>
            <a:r>
              <a:rPr lang="da-DK" dirty="0" smtClean="0"/>
              <a:t>Titel/emne</a:t>
            </a:r>
            <a:endParaRPr lang="da-DK" dirty="0"/>
          </a:p>
        </p:txBody>
      </p:sp>
      <p:sp>
        <p:nvSpPr>
          <p:cNvPr id="8" name="Pladsholder til tekst 2"/>
          <p:cNvSpPr>
            <a:spLocks noGrp="1"/>
          </p:cNvSpPr>
          <p:nvPr>
            <p:ph type="body" sz="quarter" idx="14"/>
          </p:nvPr>
        </p:nvSpPr>
        <p:spPr>
          <a:xfrm>
            <a:off x="360362" y="2017058"/>
            <a:ext cx="8532625" cy="3845859"/>
          </a:xfrm>
        </p:spPr>
        <p:txBody>
          <a:bodyPr/>
          <a:lstStyle>
            <a:lvl1pPr>
              <a:defRPr sz="2000" b="0" cap="none" baseline="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pic>
        <p:nvPicPr>
          <p:cNvPr id="13" name="Billed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143435"/>
            <a:ext cx="1143860" cy="690826"/>
          </a:xfrm>
          <a:prstGeom prst="rect">
            <a:avLst/>
          </a:prstGeom>
        </p:spPr>
      </p:pic>
    </p:spTree>
    <p:extLst>
      <p:ext uri="{BB962C8B-B14F-4D97-AF65-F5344CB8AC3E}">
        <p14:creationId xmlns:p14="http://schemas.microsoft.com/office/powerpoint/2010/main" val="30369429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ype 1 To bokse">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7" name="Pladsholder til indhold 9"/>
          <p:cNvSpPr>
            <a:spLocks noGrp="1"/>
          </p:cNvSpPr>
          <p:nvPr>
            <p:ph sz="quarter" idx="13" hasCustomPrompt="1"/>
          </p:nvPr>
        </p:nvSpPr>
        <p:spPr>
          <a:xfrm>
            <a:off x="6438434" y="412750"/>
            <a:ext cx="2419350" cy="285750"/>
          </a:xfrm>
        </p:spPr>
        <p:txBody>
          <a:bodyPr>
            <a:normAutofit/>
          </a:bodyPr>
          <a:lstStyle>
            <a:lvl1pPr algn="r">
              <a:defRPr sz="1000" b="0">
                <a:latin typeface="Arial" pitchFamily="34" charset="0"/>
                <a:cs typeface="Arial" pitchFamily="34" charset="0"/>
              </a:defRPr>
            </a:lvl1pPr>
          </a:lstStyle>
          <a:p>
            <a:pPr lvl="0"/>
            <a:r>
              <a:rPr lang="da-DK" dirty="0" smtClean="0"/>
              <a:t>Titel/emne</a:t>
            </a:r>
            <a:endParaRPr lang="da-DK" dirty="0"/>
          </a:p>
        </p:txBody>
      </p:sp>
      <p:sp>
        <p:nvSpPr>
          <p:cNvPr id="8" name="Pladsholder til tekst 2"/>
          <p:cNvSpPr>
            <a:spLocks noGrp="1"/>
          </p:cNvSpPr>
          <p:nvPr>
            <p:ph type="body" sz="quarter" idx="14"/>
          </p:nvPr>
        </p:nvSpPr>
        <p:spPr>
          <a:xfrm>
            <a:off x="360363" y="2017058"/>
            <a:ext cx="3943350" cy="3845859"/>
          </a:xfrm>
        </p:spPr>
        <p:txBody>
          <a:bodyPr/>
          <a:lstStyle>
            <a:lvl1pPr>
              <a:defRPr sz="2000" b="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sp>
        <p:nvSpPr>
          <p:cNvPr id="10" name="Pladsholder til tekst 2"/>
          <p:cNvSpPr>
            <a:spLocks noGrp="1"/>
          </p:cNvSpPr>
          <p:nvPr>
            <p:ph type="body" sz="quarter" idx="15"/>
          </p:nvPr>
        </p:nvSpPr>
        <p:spPr>
          <a:xfrm>
            <a:off x="4878574" y="2017058"/>
            <a:ext cx="3943350" cy="3845859"/>
          </a:xfrm>
        </p:spPr>
        <p:txBody>
          <a:bodyPr/>
          <a:lstStyle>
            <a:lvl1pPr>
              <a:defRPr sz="2000" b="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sp>
        <p:nvSpPr>
          <p:cNvPr id="11" name="Pladsholder til tekst 8"/>
          <p:cNvSpPr>
            <a:spLocks noGrp="1"/>
          </p:cNvSpPr>
          <p:nvPr>
            <p:ph type="body" sz="quarter" idx="11" hasCustomPrompt="1"/>
          </p:nvPr>
        </p:nvSpPr>
        <p:spPr>
          <a:xfrm>
            <a:off x="360000" y="1341838"/>
            <a:ext cx="8532988" cy="558680"/>
          </a:xfrm>
        </p:spPr>
        <p:txBody>
          <a:bodyPr anchor="b" anchorCtr="0"/>
          <a:lstStyle>
            <a:lvl1pPr>
              <a:spcBef>
                <a:spcPts val="0"/>
              </a:spcBef>
              <a:defRPr cap="all" baseline="0"/>
            </a:lvl1pPr>
            <a:lvl2pPr>
              <a:defRPr sz="2000">
                <a:latin typeface="Arial" pitchFamily="34" charset="0"/>
                <a:cs typeface="Arial" pitchFamily="34" charset="0"/>
              </a:defRPr>
            </a:lvl2pPr>
          </a:lstStyle>
          <a:p>
            <a:pPr lvl="0"/>
            <a:r>
              <a:rPr lang="da-DK" dirty="0" smtClean="0"/>
              <a:t>KLIK FOR AT REDIGERE I MASTER</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143435"/>
            <a:ext cx="1143860" cy="690826"/>
          </a:xfrm>
          <a:prstGeom prst="rect">
            <a:avLst/>
          </a:prstGeom>
        </p:spPr>
      </p:pic>
    </p:spTree>
    <p:extLst>
      <p:ext uri="{BB962C8B-B14F-4D97-AF65-F5344CB8AC3E}">
        <p14:creationId xmlns:p14="http://schemas.microsoft.com/office/powerpoint/2010/main" val="24004105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pe 1 Kun overskrif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7" name="Pladsholder til indhold 9"/>
          <p:cNvSpPr>
            <a:spLocks noGrp="1"/>
          </p:cNvSpPr>
          <p:nvPr>
            <p:ph sz="quarter" idx="13" hasCustomPrompt="1"/>
          </p:nvPr>
        </p:nvSpPr>
        <p:spPr>
          <a:xfrm>
            <a:off x="6438434" y="412750"/>
            <a:ext cx="2419350" cy="285750"/>
          </a:xfrm>
        </p:spPr>
        <p:txBody>
          <a:bodyPr>
            <a:normAutofit/>
          </a:bodyPr>
          <a:lstStyle>
            <a:lvl1pPr algn="r">
              <a:defRPr sz="1000" b="0">
                <a:latin typeface="Arial" pitchFamily="34" charset="0"/>
                <a:cs typeface="Arial" pitchFamily="34" charset="0"/>
              </a:defRPr>
            </a:lvl1pPr>
          </a:lstStyle>
          <a:p>
            <a:pPr lvl="0"/>
            <a:r>
              <a:rPr lang="da-DK" dirty="0" smtClean="0"/>
              <a:t>Titel/emne</a:t>
            </a:r>
            <a:endParaRPr lang="da-DK" dirty="0"/>
          </a:p>
        </p:txBody>
      </p:sp>
      <p:sp>
        <p:nvSpPr>
          <p:cNvPr id="8" name="Pladsholder til tekst 8"/>
          <p:cNvSpPr>
            <a:spLocks noGrp="1"/>
          </p:cNvSpPr>
          <p:nvPr>
            <p:ph type="body" sz="quarter" idx="11" hasCustomPrompt="1"/>
          </p:nvPr>
        </p:nvSpPr>
        <p:spPr>
          <a:xfrm>
            <a:off x="360000" y="1341838"/>
            <a:ext cx="8532988" cy="558680"/>
          </a:xfrm>
        </p:spPr>
        <p:txBody>
          <a:bodyPr anchor="b" anchorCtr="0"/>
          <a:lstStyle>
            <a:lvl1pPr>
              <a:spcBef>
                <a:spcPts val="0"/>
              </a:spcBef>
              <a:defRPr cap="all" baseline="0"/>
            </a:lvl1pPr>
            <a:lvl2pPr>
              <a:defRPr sz="2000">
                <a:latin typeface="Arial" pitchFamily="34" charset="0"/>
                <a:cs typeface="Arial" pitchFamily="34" charset="0"/>
              </a:defRPr>
            </a:lvl2pPr>
          </a:lstStyle>
          <a:p>
            <a:pPr lvl="0"/>
            <a:r>
              <a:rPr lang="da-DK" dirty="0" smtClean="0"/>
              <a:t>KLIK FOR AT REDIGERE I MASTER</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pic>
        <p:nvPicPr>
          <p:cNvPr id="12" name="Billed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143435"/>
            <a:ext cx="1143860" cy="690826"/>
          </a:xfrm>
          <a:prstGeom prst="rect">
            <a:avLst/>
          </a:prstGeom>
        </p:spPr>
      </p:pic>
    </p:spTree>
    <p:extLst>
      <p:ext uri="{BB962C8B-B14F-4D97-AF65-F5344CB8AC3E}">
        <p14:creationId xmlns:p14="http://schemas.microsoft.com/office/powerpoint/2010/main" val="5773615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ype 1 Boks og medie">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7" name="Pladsholder til indhold 9"/>
          <p:cNvSpPr>
            <a:spLocks noGrp="1"/>
          </p:cNvSpPr>
          <p:nvPr>
            <p:ph sz="quarter" idx="13" hasCustomPrompt="1"/>
          </p:nvPr>
        </p:nvSpPr>
        <p:spPr>
          <a:xfrm>
            <a:off x="6438434" y="412750"/>
            <a:ext cx="2419350" cy="285750"/>
          </a:xfrm>
        </p:spPr>
        <p:txBody>
          <a:bodyPr>
            <a:normAutofit/>
          </a:bodyPr>
          <a:lstStyle>
            <a:lvl1pPr algn="r">
              <a:defRPr sz="1000" b="0">
                <a:latin typeface="Arial" pitchFamily="34" charset="0"/>
                <a:cs typeface="Arial" pitchFamily="34" charset="0"/>
              </a:defRPr>
            </a:lvl1pPr>
          </a:lstStyle>
          <a:p>
            <a:pPr lvl="0"/>
            <a:r>
              <a:rPr lang="da-DK" dirty="0" smtClean="0"/>
              <a:t>Titel/emne</a:t>
            </a:r>
            <a:endParaRPr lang="da-DK" dirty="0"/>
          </a:p>
        </p:txBody>
      </p:sp>
      <p:sp>
        <p:nvSpPr>
          <p:cNvPr id="10" name="Pladsholder til tekst 2"/>
          <p:cNvSpPr>
            <a:spLocks noGrp="1"/>
          </p:cNvSpPr>
          <p:nvPr>
            <p:ph type="body" sz="quarter" idx="15"/>
          </p:nvPr>
        </p:nvSpPr>
        <p:spPr>
          <a:xfrm>
            <a:off x="4733365" y="2017058"/>
            <a:ext cx="4133383" cy="3845859"/>
          </a:xfrm>
        </p:spPr>
        <p:txBody>
          <a:bodyPr/>
          <a:lstStyle>
            <a:lvl1pPr>
              <a:defRPr sz="2000" b="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sp>
        <p:nvSpPr>
          <p:cNvPr id="3" name="Pladsholder til indhold 2"/>
          <p:cNvSpPr>
            <a:spLocks noGrp="1"/>
          </p:cNvSpPr>
          <p:nvPr>
            <p:ph sz="quarter" idx="16"/>
          </p:nvPr>
        </p:nvSpPr>
        <p:spPr>
          <a:xfrm>
            <a:off x="360363" y="2044700"/>
            <a:ext cx="4113025" cy="3835400"/>
          </a:xfrm>
          <a:noFill/>
        </p:spPr>
        <p:txBody>
          <a:bodyPr>
            <a:normAutofit/>
          </a:bodyPr>
          <a:lstStyle>
            <a:lvl1pPr>
              <a:defRPr lang="da-DK" sz="1600" dirty="0" smtClean="0">
                <a:noFill/>
                <a:latin typeface="Arial" pitchFamily="34" charset="0"/>
                <a:cs typeface="Arial" pitchFamily="34" charset="0"/>
              </a:defRPr>
            </a:lvl1pPr>
            <a:lvl2pPr>
              <a:defRPr lang="da-DK" sz="1600" dirty="0" smtClean="0">
                <a:noFill/>
                <a:latin typeface="Arial" pitchFamily="34" charset="0"/>
                <a:cs typeface="Arial" pitchFamily="34" charset="0"/>
              </a:defRPr>
            </a:lvl2pPr>
            <a:lvl3pPr>
              <a:defRPr lang="da-DK" sz="1600" dirty="0" smtClean="0">
                <a:noFill/>
                <a:latin typeface="Arial" pitchFamily="34" charset="0"/>
                <a:cs typeface="Arial" pitchFamily="34" charset="0"/>
              </a:defRPr>
            </a:lvl3pPr>
            <a:lvl4pPr>
              <a:defRPr lang="da-DK" sz="1600" dirty="0" smtClean="0">
                <a:noFill/>
                <a:latin typeface="Arial" pitchFamily="34" charset="0"/>
                <a:cs typeface="Arial" pitchFamily="34" charset="0"/>
              </a:defRPr>
            </a:lvl4pPr>
            <a:lvl5pPr>
              <a:defRPr lang="da-DK" sz="1600" dirty="0">
                <a:noFill/>
                <a:latin typeface="Arial" pitchFamily="34" charset="0"/>
                <a:cs typeface="Arial" pitchFamily="34" charset="0"/>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1" name="Pladsholder til tekst 8"/>
          <p:cNvSpPr>
            <a:spLocks noGrp="1"/>
          </p:cNvSpPr>
          <p:nvPr>
            <p:ph type="body" sz="quarter" idx="11" hasCustomPrompt="1"/>
          </p:nvPr>
        </p:nvSpPr>
        <p:spPr>
          <a:xfrm>
            <a:off x="360000" y="1341838"/>
            <a:ext cx="8532988" cy="558680"/>
          </a:xfrm>
        </p:spPr>
        <p:txBody>
          <a:bodyPr anchor="b" anchorCtr="0"/>
          <a:lstStyle>
            <a:lvl1pPr>
              <a:spcBef>
                <a:spcPts val="0"/>
              </a:spcBef>
              <a:defRPr cap="all" baseline="0"/>
            </a:lvl1pPr>
            <a:lvl2pPr>
              <a:defRPr sz="2000">
                <a:latin typeface="Arial" pitchFamily="34" charset="0"/>
                <a:cs typeface="Arial" pitchFamily="34" charset="0"/>
              </a:defRPr>
            </a:lvl2pPr>
          </a:lstStyle>
          <a:p>
            <a:pPr lvl="0"/>
            <a:r>
              <a:rPr lang="da-DK" dirty="0" smtClean="0"/>
              <a:t>KLIK FOR AT REDIGERE I MASTER</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pic>
        <p:nvPicPr>
          <p:cNvPr id="14" name="Billed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000" y="143435"/>
            <a:ext cx="1143860" cy="690826"/>
          </a:xfrm>
          <a:prstGeom prst="rect">
            <a:avLst/>
          </a:prstGeom>
        </p:spPr>
      </p:pic>
    </p:spTree>
    <p:extLst>
      <p:ext uri="{BB962C8B-B14F-4D97-AF65-F5344CB8AC3E}">
        <p14:creationId xmlns:p14="http://schemas.microsoft.com/office/powerpoint/2010/main" val="610234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ype 2 Overskrift og teks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10" name="Pladsholder til indhold 9"/>
          <p:cNvSpPr>
            <a:spLocks noGrp="1"/>
          </p:cNvSpPr>
          <p:nvPr>
            <p:ph sz="quarter" idx="13" hasCustomPrompt="1"/>
          </p:nvPr>
        </p:nvSpPr>
        <p:spPr>
          <a:xfrm>
            <a:off x="360363" y="412750"/>
            <a:ext cx="2419350" cy="285750"/>
          </a:xfrm>
        </p:spPr>
        <p:txBody>
          <a:bodyPr>
            <a:normAutofit/>
          </a:bodyPr>
          <a:lstStyle>
            <a:lvl1pPr>
              <a:defRPr sz="1000" b="0">
                <a:latin typeface="Arial" pitchFamily="34" charset="0"/>
                <a:cs typeface="Arial" pitchFamily="34" charset="0"/>
              </a:defRPr>
            </a:lvl1pPr>
          </a:lstStyle>
          <a:p>
            <a:pPr lvl="0"/>
            <a:r>
              <a:rPr lang="da-DK" dirty="0" smtClean="0"/>
              <a:t>Titel/emne</a:t>
            </a:r>
            <a:endParaRPr lang="da-DK" dirty="0"/>
          </a:p>
        </p:txBody>
      </p:sp>
      <p:sp>
        <p:nvSpPr>
          <p:cNvPr id="6" name="Pladsholder til tekst 8"/>
          <p:cNvSpPr>
            <a:spLocks noGrp="1"/>
          </p:cNvSpPr>
          <p:nvPr>
            <p:ph type="body" sz="quarter" idx="11" hasCustomPrompt="1"/>
          </p:nvPr>
        </p:nvSpPr>
        <p:spPr>
          <a:xfrm>
            <a:off x="360000" y="1054969"/>
            <a:ext cx="8532988" cy="558680"/>
          </a:xfrm>
        </p:spPr>
        <p:txBody>
          <a:bodyPr anchor="b" anchorCtr="0"/>
          <a:lstStyle>
            <a:lvl1pPr>
              <a:defRPr cap="all" baseline="0"/>
            </a:lvl1pPr>
            <a:lvl2pPr>
              <a:defRPr sz="2000">
                <a:latin typeface="Arial" pitchFamily="34" charset="0"/>
                <a:cs typeface="Arial" pitchFamily="34" charset="0"/>
              </a:defRPr>
            </a:lvl2pPr>
          </a:lstStyle>
          <a:p>
            <a:pPr lvl="0"/>
            <a:r>
              <a:rPr lang="da-DK" dirty="0" smtClean="0"/>
              <a:t>KLIK FOR AT REDIGERE I MASTER</a:t>
            </a:r>
          </a:p>
        </p:txBody>
      </p:sp>
      <p:sp>
        <p:nvSpPr>
          <p:cNvPr id="7" name="Pladsholder til tekst 2"/>
          <p:cNvSpPr>
            <a:spLocks noGrp="1"/>
          </p:cNvSpPr>
          <p:nvPr>
            <p:ph type="body" sz="quarter" idx="14"/>
          </p:nvPr>
        </p:nvSpPr>
        <p:spPr>
          <a:xfrm>
            <a:off x="360362" y="1712259"/>
            <a:ext cx="8532625" cy="3845859"/>
          </a:xfrm>
        </p:spPr>
        <p:txBody>
          <a:bodyPr/>
          <a:lstStyle>
            <a:lvl1pPr>
              <a:defRPr sz="2000" b="0" cap="none" baseline="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spTree>
    <p:extLst>
      <p:ext uri="{BB962C8B-B14F-4D97-AF65-F5344CB8AC3E}">
        <p14:creationId xmlns:p14="http://schemas.microsoft.com/office/powerpoint/2010/main" val="4479069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pe 2 To bokse">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10" name="Pladsholder til indhold 9"/>
          <p:cNvSpPr>
            <a:spLocks noGrp="1"/>
          </p:cNvSpPr>
          <p:nvPr>
            <p:ph sz="quarter" idx="13" hasCustomPrompt="1"/>
          </p:nvPr>
        </p:nvSpPr>
        <p:spPr>
          <a:xfrm>
            <a:off x="360363" y="412750"/>
            <a:ext cx="2419350" cy="285750"/>
          </a:xfrm>
        </p:spPr>
        <p:txBody>
          <a:bodyPr>
            <a:normAutofit/>
          </a:bodyPr>
          <a:lstStyle>
            <a:lvl1pPr>
              <a:defRPr sz="1000" b="0">
                <a:latin typeface="Arial" pitchFamily="34" charset="0"/>
                <a:cs typeface="Arial" pitchFamily="34" charset="0"/>
              </a:defRPr>
            </a:lvl1pPr>
          </a:lstStyle>
          <a:p>
            <a:pPr lvl="0"/>
            <a:r>
              <a:rPr lang="da-DK" dirty="0" smtClean="0"/>
              <a:t>Titel/emne</a:t>
            </a:r>
            <a:endParaRPr lang="da-DK" dirty="0"/>
          </a:p>
        </p:txBody>
      </p:sp>
      <p:sp>
        <p:nvSpPr>
          <p:cNvPr id="3" name="Pladsholder til tekst 2"/>
          <p:cNvSpPr>
            <a:spLocks noGrp="1"/>
          </p:cNvSpPr>
          <p:nvPr>
            <p:ph type="body" sz="quarter" idx="14"/>
          </p:nvPr>
        </p:nvSpPr>
        <p:spPr>
          <a:xfrm>
            <a:off x="360363" y="1882775"/>
            <a:ext cx="3943350" cy="3908425"/>
          </a:xfrm>
        </p:spPr>
        <p:txBody>
          <a:bodyPr/>
          <a:lstStyle>
            <a:lvl1pPr>
              <a:defRPr sz="2000" b="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sp>
        <p:nvSpPr>
          <p:cNvPr id="8" name="Pladsholder til tekst 2"/>
          <p:cNvSpPr>
            <a:spLocks noGrp="1"/>
          </p:cNvSpPr>
          <p:nvPr>
            <p:ph type="body" sz="quarter" idx="15"/>
          </p:nvPr>
        </p:nvSpPr>
        <p:spPr>
          <a:xfrm>
            <a:off x="4878574" y="1882775"/>
            <a:ext cx="3943350" cy="3908425"/>
          </a:xfrm>
        </p:spPr>
        <p:txBody>
          <a:bodyPr/>
          <a:lstStyle>
            <a:lvl1pPr>
              <a:defRPr sz="2000" b="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sp>
        <p:nvSpPr>
          <p:cNvPr id="11" name="Pladsholder til tekst 8"/>
          <p:cNvSpPr>
            <a:spLocks noGrp="1"/>
          </p:cNvSpPr>
          <p:nvPr>
            <p:ph type="body" sz="quarter" idx="11" hasCustomPrompt="1"/>
          </p:nvPr>
        </p:nvSpPr>
        <p:spPr>
          <a:xfrm>
            <a:off x="360000" y="1054969"/>
            <a:ext cx="8532988" cy="558680"/>
          </a:xfrm>
        </p:spPr>
        <p:txBody>
          <a:bodyPr anchor="b" anchorCtr="0"/>
          <a:lstStyle>
            <a:lvl1pPr>
              <a:spcBef>
                <a:spcPts val="0"/>
              </a:spcBef>
              <a:defRPr cap="all" baseline="0"/>
            </a:lvl1pPr>
            <a:lvl2pPr>
              <a:defRPr sz="2000">
                <a:latin typeface="Arial" pitchFamily="34" charset="0"/>
                <a:cs typeface="Arial" pitchFamily="34" charset="0"/>
              </a:defRPr>
            </a:lvl2pPr>
          </a:lstStyle>
          <a:p>
            <a:pPr lvl="0"/>
            <a:r>
              <a:rPr lang="da-DK" dirty="0" smtClean="0"/>
              <a:t>KLIK FOR AT REDIGERE I MASTER</a:t>
            </a:r>
          </a:p>
        </p:txBody>
      </p:sp>
      <p:pic>
        <p:nvPicPr>
          <p:cNvPr id="12" name="Billed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spTree>
    <p:extLst>
      <p:ext uri="{BB962C8B-B14F-4D97-AF65-F5344CB8AC3E}">
        <p14:creationId xmlns:p14="http://schemas.microsoft.com/office/powerpoint/2010/main" val="7315160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ype 2  Kun overskrift">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10" name="Pladsholder til indhold 9"/>
          <p:cNvSpPr>
            <a:spLocks noGrp="1"/>
          </p:cNvSpPr>
          <p:nvPr>
            <p:ph sz="quarter" idx="13" hasCustomPrompt="1"/>
          </p:nvPr>
        </p:nvSpPr>
        <p:spPr>
          <a:xfrm>
            <a:off x="360363" y="412750"/>
            <a:ext cx="2419350" cy="285750"/>
          </a:xfrm>
        </p:spPr>
        <p:txBody>
          <a:bodyPr>
            <a:normAutofit/>
          </a:bodyPr>
          <a:lstStyle>
            <a:lvl1pPr>
              <a:defRPr sz="1000" b="0">
                <a:latin typeface="Arial" pitchFamily="34" charset="0"/>
                <a:cs typeface="Arial" pitchFamily="34" charset="0"/>
              </a:defRPr>
            </a:lvl1pPr>
          </a:lstStyle>
          <a:p>
            <a:pPr lvl="0"/>
            <a:r>
              <a:rPr lang="da-DK" dirty="0" smtClean="0"/>
              <a:t>Titel/emne</a:t>
            </a:r>
            <a:endParaRPr lang="da-DK" dirty="0"/>
          </a:p>
        </p:txBody>
      </p:sp>
      <p:sp>
        <p:nvSpPr>
          <p:cNvPr id="7" name="Pladsholder til tekst 8"/>
          <p:cNvSpPr>
            <a:spLocks noGrp="1"/>
          </p:cNvSpPr>
          <p:nvPr>
            <p:ph type="body" sz="quarter" idx="11" hasCustomPrompt="1"/>
          </p:nvPr>
        </p:nvSpPr>
        <p:spPr>
          <a:xfrm>
            <a:off x="360000" y="1054969"/>
            <a:ext cx="8532988" cy="558680"/>
          </a:xfrm>
        </p:spPr>
        <p:txBody>
          <a:bodyPr anchor="b" anchorCtr="0"/>
          <a:lstStyle>
            <a:lvl1pPr>
              <a:spcBef>
                <a:spcPts val="0"/>
              </a:spcBef>
              <a:defRPr cap="all" baseline="0"/>
            </a:lvl1pPr>
            <a:lvl2pPr>
              <a:defRPr sz="2000">
                <a:latin typeface="Arial" pitchFamily="34" charset="0"/>
                <a:cs typeface="Arial" pitchFamily="34" charset="0"/>
              </a:defRPr>
            </a:lvl2pPr>
          </a:lstStyle>
          <a:p>
            <a:pPr lvl="0"/>
            <a:r>
              <a:rPr lang="da-DK" dirty="0" smtClean="0"/>
              <a:t>KLIK FOR AT REDIGERE I MASTER</a:t>
            </a:r>
          </a:p>
        </p:txBody>
      </p:sp>
      <p:pic>
        <p:nvPicPr>
          <p:cNvPr id="8" name="Bille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spTree>
    <p:extLst>
      <p:ext uri="{BB962C8B-B14F-4D97-AF65-F5344CB8AC3E}">
        <p14:creationId xmlns:p14="http://schemas.microsoft.com/office/powerpoint/2010/main" val="19283463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ype 2 Boks og medie">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4D360AE3-560C-4CAC-AAC5-345C99F65EE2}" type="datetime1">
              <a:rPr lang="da-DK" smtClean="0"/>
              <a:pPr algn="r"/>
              <a:t>05-10-2015</a:t>
            </a:fld>
            <a:endParaRPr lang="da-DK" dirty="0"/>
          </a:p>
        </p:txBody>
      </p:sp>
      <p:sp>
        <p:nvSpPr>
          <p:cNvPr id="10" name="Pladsholder til indhold 9"/>
          <p:cNvSpPr>
            <a:spLocks noGrp="1"/>
          </p:cNvSpPr>
          <p:nvPr>
            <p:ph sz="quarter" idx="13" hasCustomPrompt="1"/>
          </p:nvPr>
        </p:nvSpPr>
        <p:spPr>
          <a:xfrm>
            <a:off x="360363" y="412750"/>
            <a:ext cx="2419350" cy="285750"/>
          </a:xfrm>
        </p:spPr>
        <p:txBody>
          <a:bodyPr>
            <a:normAutofit/>
          </a:bodyPr>
          <a:lstStyle>
            <a:lvl1pPr>
              <a:defRPr sz="1000" b="0">
                <a:latin typeface="Arial" pitchFamily="34" charset="0"/>
                <a:cs typeface="Arial" pitchFamily="34" charset="0"/>
              </a:defRPr>
            </a:lvl1pPr>
          </a:lstStyle>
          <a:p>
            <a:pPr lvl="0"/>
            <a:r>
              <a:rPr lang="da-DK" dirty="0" smtClean="0"/>
              <a:t>Titel/emne</a:t>
            </a:r>
            <a:endParaRPr lang="da-DK" dirty="0"/>
          </a:p>
        </p:txBody>
      </p:sp>
      <p:sp>
        <p:nvSpPr>
          <p:cNvPr id="9" name="Pladsholder til tekst 2"/>
          <p:cNvSpPr>
            <a:spLocks noGrp="1"/>
          </p:cNvSpPr>
          <p:nvPr>
            <p:ph type="body" sz="quarter" idx="15"/>
          </p:nvPr>
        </p:nvSpPr>
        <p:spPr>
          <a:xfrm>
            <a:off x="4733365" y="1882588"/>
            <a:ext cx="4133383" cy="3845859"/>
          </a:xfrm>
        </p:spPr>
        <p:txBody>
          <a:bodyPr/>
          <a:lstStyle>
            <a:lvl1pPr>
              <a:defRPr sz="2000" b="0">
                <a:latin typeface="Arial" pitchFamily="34" charset="0"/>
                <a:cs typeface="Arial" pitchFamily="34" charset="0"/>
              </a:defRPr>
            </a:lvl1pPr>
            <a:lvl2pPr marL="342900" indent="-342900">
              <a:buFont typeface="Arial" pitchFamily="34" charset="0"/>
              <a:buChar char="•"/>
              <a:defRPr sz="1600"/>
            </a:lvl2pPr>
          </a:lstStyle>
          <a:p>
            <a:pPr lvl="0"/>
            <a:r>
              <a:rPr lang="da-DK" smtClean="0"/>
              <a:t>Klik for at redigere typografi i masteren</a:t>
            </a:r>
          </a:p>
          <a:p>
            <a:pPr lvl="1"/>
            <a:r>
              <a:rPr lang="da-DK" smtClean="0"/>
              <a:t>Andet niveau</a:t>
            </a:r>
          </a:p>
        </p:txBody>
      </p:sp>
      <p:sp>
        <p:nvSpPr>
          <p:cNvPr id="11" name="Pladsholder til indhold 2"/>
          <p:cNvSpPr>
            <a:spLocks noGrp="1"/>
          </p:cNvSpPr>
          <p:nvPr>
            <p:ph sz="quarter" idx="16"/>
          </p:nvPr>
        </p:nvSpPr>
        <p:spPr>
          <a:xfrm>
            <a:off x="360363" y="1910230"/>
            <a:ext cx="4113025" cy="3835400"/>
          </a:xfrm>
          <a:noFill/>
        </p:spPr>
        <p:txBody>
          <a:bodyPr>
            <a:normAutofit/>
          </a:bodyPr>
          <a:lstStyle>
            <a:lvl1pPr>
              <a:defRPr lang="da-DK" sz="1600" dirty="0" smtClean="0">
                <a:noFill/>
                <a:latin typeface="Arial" pitchFamily="34" charset="0"/>
                <a:cs typeface="Arial" pitchFamily="34" charset="0"/>
              </a:defRPr>
            </a:lvl1pPr>
            <a:lvl2pPr>
              <a:defRPr lang="da-DK" sz="1600" dirty="0" smtClean="0">
                <a:noFill/>
                <a:latin typeface="Arial" pitchFamily="34" charset="0"/>
                <a:cs typeface="Arial" pitchFamily="34" charset="0"/>
              </a:defRPr>
            </a:lvl2pPr>
            <a:lvl3pPr>
              <a:defRPr lang="da-DK" sz="1600" dirty="0" smtClean="0">
                <a:noFill/>
                <a:latin typeface="Arial" pitchFamily="34" charset="0"/>
                <a:cs typeface="Arial" pitchFamily="34" charset="0"/>
              </a:defRPr>
            </a:lvl3pPr>
            <a:lvl4pPr>
              <a:defRPr lang="da-DK" sz="1600" dirty="0" smtClean="0">
                <a:noFill/>
                <a:latin typeface="Arial" pitchFamily="34" charset="0"/>
                <a:cs typeface="Arial" pitchFamily="34" charset="0"/>
              </a:defRPr>
            </a:lvl4pPr>
            <a:lvl5pPr>
              <a:defRPr lang="da-DK" sz="1600" dirty="0">
                <a:noFill/>
                <a:latin typeface="Arial" pitchFamily="34" charset="0"/>
                <a:cs typeface="Arial" pitchFamily="34" charset="0"/>
              </a:defRPr>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8" name="Pladsholder til tekst 8"/>
          <p:cNvSpPr>
            <a:spLocks noGrp="1"/>
          </p:cNvSpPr>
          <p:nvPr>
            <p:ph type="body" sz="quarter" idx="11" hasCustomPrompt="1"/>
          </p:nvPr>
        </p:nvSpPr>
        <p:spPr>
          <a:xfrm>
            <a:off x="360000" y="1054969"/>
            <a:ext cx="8532988" cy="558680"/>
          </a:xfrm>
        </p:spPr>
        <p:txBody>
          <a:bodyPr anchor="b" anchorCtr="0"/>
          <a:lstStyle>
            <a:lvl1pPr>
              <a:spcBef>
                <a:spcPts val="0"/>
              </a:spcBef>
              <a:defRPr cap="all" baseline="0"/>
            </a:lvl1pPr>
            <a:lvl2pPr>
              <a:defRPr sz="2000">
                <a:latin typeface="Arial" pitchFamily="34" charset="0"/>
                <a:cs typeface="Arial" pitchFamily="34" charset="0"/>
              </a:defRPr>
            </a:lvl2pPr>
          </a:lstStyle>
          <a:p>
            <a:pPr lvl="0"/>
            <a:r>
              <a:rPr lang="da-DK" dirty="0" smtClean="0"/>
              <a:t>KLIK FOR AT REDIGERE I MASTER</a:t>
            </a:r>
          </a:p>
        </p:txBody>
      </p:sp>
      <p:pic>
        <p:nvPicPr>
          <p:cNvPr id="13" name="Billed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6322823"/>
            <a:ext cx="1368152" cy="365391"/>
          </a:xfrm>
          <a:prstGeom prst="rect">
            <a:avLst/>
          </a:prstGeom>
        </p:spPr>
      </p:pic>
    </p:spTree>
    <p:extLst>
      <p:ext uri="{BB962C8B-B14F-4D97-AF65-F5344CB8AC3E}">
        <p14:creationId xmlns:p14="http://schemas.microsoft.com/office/powerpoint/2010/main" val="2978727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360000" y="274638"/>
            <a:ext cx="8229600" cy="1143000"/>
          </a:xfrm>
          <a:prstGeom prst="rect">
            <a:avLst/>
          </a:prstGeom>
        </p:spPr>
        <p:txBody>
          <a:bodyPr vert="horz" lIns="0" tIns="45720" rIns="0" bIns="45720" rtlCol="0" anchor="ctr">
            <a:noAutofit/>
          </a:bodyPr>
          <a:lstStyle/>
          <a:p>
            <a:r>
              <a:rPr lang="da-DK" dirty="0" smtClean="0"/>
              <a:t>KLIK FOR AT REDIGERE I MASTER</a:t>
            </a:r>
            <a:endParaRPr lang="da-DK" dirty="0"/>
          </a:p>
        </p:txBody>
      </p:sp>
      <p:sp>
        <p:nvSpPr>
          <p:cNvPr id="3" name="Pladsholder til tekst 2"/>
          <p:cNvSpPr>
            <a:spLocks noGrp="1"/>
          </p:cNvSpPr>
          <p:nvPr>
            <p:ph type="body" idx="1"/>
          </p:nvPr>
        </p:nvSpPr>
        <p:spPr>
          <a:xfrm>
            <a:off x="359999" y="1600200"/>
            <a:ext cx="8443341" cy="4525963"/>
          </a:xfrm>
          <a:prstGeom prst="rect">
            <a:avLst/>
          </a:prstGeom>
        </p:spPr>
        <p:txBody>
          <a:bodyPr vert="horz" lIns="0" tIns="45720" rIns="0" bIns="45720" rtlCol="0">
            <a:noAutofit/>
          </a:bodyPr>
          <a:lstStyle/>
          <a:p>
            <a:pPr lvl="0"/>
            <a:r>
              <a:rPr lang="da-DK" dirty="0" smtClean="0"/>
              <a:t>KLIK FOR AT REDIGERE I MASTER</a:t>
            </a:r>
          </a:p>
          <a:p>
            <a:pPr lvl="1"/>
            <a:r>
              <a:rPr lang="da-DK" dirty="0" smtClean="0"/>
              <a:t>Andet niveau</a:t>
            </a:r>
          </a:p>
          <a:p>
            <a:pPr lvl="2"/>
            <a:r>
              <a:rPr lang="da-DK" dirty="0" smtClean="0"/>
              <a:t>Tredje niveau</a:t>
            </a:r>
          </a:p>
        </p:txBody>
      </p:sp>
      <p:sp>
        <p:nvSpPr>
          <p:cNvPr id="8" name="Pladsholder til dato 3"/>
          <p:cNvSpPr>
            <a:spLocks noGrp="1"/>
          </p:cNvSpPr>
          <p:nvPr>
            <p:ph type="dt" sz="half" idx="2"/>
          </p:nvPr>
        </p:nvSpPr>
        <p:spPr>
          <a:xfrm>
            <a:off x="6444208" y="6356350"/>
            <a:ext cx="2493640" cy="365125"/>
          </a:xfrm>
          <a:prstGeom prst="rect">
            <a:avLst/>
          </a:prstGeom>
        </p:spPr>
        <p:txBody>
          <a:bodyPr anchor="ctr"/>
          <a:lstStyle>
            <a:lvl1pPr>
              <a:defRPr sz="900" b="1">
                <a:solidFill>
                  <a:srgbClr val="C01827"/>
                </a:solidFill>
                <a:latin typeface="Arial" pitchFamily="34" charset="0"/>
                <a:cs typeface="Arial" pitchFamily="34" charset="0"/>
              </a:defRPr>
            </a:lvl1pPr>
          </a:lstStyle>
          <a:p>
            <a:pPr algn="r"/>
            <a:r>
              <a:rPr lang="da-DK" dirty="0" smtClean="0"/>
              <a:t>Nr. </a:t>
            </a:r>
            <a:fld id="{681E38C8-2004-4DCC-B5FA-EC97836645C3}" type="slidenum">
              <a:rPr lang="da-DK" smtClean="0"/>
              <a:pPr algn="r"/>
              <a:t>‹nr.›</a:t>
            </a:fld>
            <a:r>
              <a:rPr lang="da-DK" smtClean="0"/>
              <a:t>   </a:t>
            </a:r>
            <a:fld id="{604C7AC9-A3A8-4D23-9C9A-699EE3DE31C2}" type="datetime1">
              <a:rPr lang="da-DK" smtClean="0"/>
              <a:pPr algn="r"/>
              <a:t>05-10-2015</a:t>
            </a:fld>
            <a:endParaRPr lang="da-DK" dirty="0"/>
          </a:p>
        </p:txBody>
      </p:sp>
    </p:spTree>
    <p:extLst>
      <p:ext uri="{BB962C8B-B14F-4D97-AF65-F5344CB8AC3E}">
        <p14:creationId xmlns:p14="http://schemas.microsoft.com/office/powerpoint/2010/main" val="52593371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3" r:id="rId3"/>
    <p:sldLayoutId id="2147483666" r:id="rId4"/>
    <p:sldLayoutId id="2147483664" r:id="rId5"/>
    <p:sldLayoutId id="2147483660" r:id="rId6"/>
    <p:sldLayoutId id="2147483662" r:id="rId7"/>
    <p:sldLayoutId id="2147483667" r:id="rId8"/>
    <p:sldLayoutId id="2147483665" r:id="rId9"/>
    <p:sldLayoutId id="2147483669" r:id="rId10"/>
  </p:sldLayoutIdLst>
  <p:timing>
    <p:tnLst>
      <p:par>
        <p:cTn id="1" dur="indefinite" restart="never" nodeType="tmRoot"/>
      </p:par>
    </p:tnLst>
  </p:timing>
  <p:hf hdr="0" ftr="0"/>
  <p:txStyles>
    <p:titleStyle>
      <a:lvl1pPr algn="l" defTabSz="914400" rtl="0" eaLnBrk="1" latinLnBrk="0" hangingPunct="1">
        <a:spcBef>
          <a:spcPct val="0"/>
        </a:spcBef>
        <a:buNone/>
        <a:defRPr sz="3000" kern="1200">
          <a:solidFill>
            <a:schemeClr val="tx1"/>
          </a:solidFill>
          <a:latin typeface="Arial" pitchFamily="34" charset="0"/>
          <a:ea typeface="+mj-ea"/>
          <a:cs typeface="Arial" pitchFamily="34" charset="0"/>
        </a:defRPr>
      </a:lvl1pPr>
    </p:titleStyle>
    <p:bodyStyle>
      <a:lvl1pPr marL="0" indent="0" algn="l" defTabSz="914400" rtl="0" eaLnBrk="1" latinLnBrk="0" hangingPunct="1">
        <a:spcBef>
          <a:spcPts val="0"/>
        </a:spcBef>
        <a:buFont typeface="Arial" pitchFamily="34" charset="0"/>
        <a:buNone/>
        <a:defRPr sz="3000" b="1" kern="1200" cap="all" baseline="0">
          <a:solidFill>
            <a:schemeClr val="tx1"/>
          </a:solidFill>
          <a:latin typeface="+mj-lt"/>
          <a:ea typeface="+mn-ea"/>
          <a:cs typeface="Arial" pitchFamily="34" charset="0"/>
        </a:defRPr>
      </a:lvl1pPr>
      <a:lvl2pPr marL="0" indent="0" algn="l" defTabSz="914400" rtl="0" eaLnBrk="1" latinLnBrk="0" hangingPunct="1">
        <a:lnSpc>
          <a:spcPct val="100000"/>
        </a:lnSpc>
        <a:spcBef>
          <a:spcPts val="600"/>
        </a:spcBef>
        <a:buFont typeface="Arial" pitchFamily="34" charset="0"/>
        <a:buNone/>
        <a:tabLst>
          <a:tab pos="36000" algn="l"/>
        </a:tabLst>
        <a:defRPr sz="2000" kern="1200">
          <a:solidFill>
            <a:schemeClr val="tx1"/>
          </a:solidFill>
          <a:latin typeface="Arial" pitchFamily="34" charset="0"/>
          <a:ea typeface="+mn-ea"/>
          <a:cs typeface="Arial" pitchFamily="34" charset="0"/>
        </a:defRPr>
      </a:lvl2pPr>
      <a:lvl3pPr marL="0" indent="0" algn="l" defTabSz="914400" rtl="0" eaLnBrk="1" latinLnBrk="0" hangingPunct="1">
        <a:spcBef>
          <a:spcPct val="20000"/>
        </a:spcBef>
        <a:buFont typeface="Arial" pitchFamily="34" charset="0"/>
        <a:buNone/>
        <a:defRPr sz="1600" kern="1200">
          <a:solidFill>
            <a:schemeClr val="tx1"/>
          </a:solidFill>
          <a:latin typeface="+mn-lt"/>
          <a:ea typeface="+mn-ea"/>
          <a:cs typeface="Arial" pitchFamily="34" charset="0"/>
        </a:defRPr>
      </a:lvl3pPr>
      <a:lvl4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fels.dk/spi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dfo.fels.d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quizspil.fels.dk/"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a:xfrm>
            <a:off x="6444208" y="6356350"/>
            <a:ext cx="2493640" cy="365125"/>
          </a:xfrm>
        </p:spPr>
        <p:txBody>
          <a:bodyPr/>
          <a:lstStyle/>
          <a:p>
            <a:pPr algn="r"/>
            <a:r>
              <a:rPr lang="da-DK" smtClean="0"/>
              <a:t>Nr. </a:t>
            </a:r>
            <a:fld id="{681E38C8-2004-4DCC-B5FA-EC97836645C3}" type="slidenum">
              <a:rPr lang="da-DK" smtClean="0"/>
              <a:pPr algn="r"/>
              <a:t>1</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normAutofit/>
          </a:bodyPr>
          <a:lstStyle/>
          <a:p>
            <a:pPr algn="ctr"/>
            <a:endParaRPr lang="da-DK" sz="1600" dirty="0" smtClean="0">
              <a:solidFill>
                <a:schemeClr val="bg1">
                  <a:lumMod val="75000"/>
                </a:schemeClr>
              </a:solidFill>
            </a:endParaRPr>
          </a:p>
          <a:p>
            <a:pPr algn="ctr"/>
            <a:r>
              <a:rPr lang="en-GB" sz="2000" dirty="0"/>
              <a:t>Maintaining and increasing proficiency in- and outside the classroom using IT tools:  </a:t>
            </a:r>
            <a:endParaRPr lang="en-GB" sz="2000" dirty="0" smtClean="0"/>
          </a:p>
          <a:p>
            <a:pPr algn="ctr"/>
            <a:r>
              <a:rPr lang="en-GB" sz="1600" dirty="0" smtClean="0"/>
              <a:t>a </a:t>
            </a:r>
            <a:r>
              <a:rPr lang="en-GB" sz="1600" dirty="0"/>
              <a:t>look at electronic flashcards, serious gaming and app-based military wordlists</a:t>
            </a:r>
            <a:endParaRPr lang="da-DK" sz="1600" dirty="0" smtClean="0">
              <a:solidFill>
                <a:schemeClr val="bg1">
                  <a:lumMod val="75000"/>
                </a:schemeClr>
              </a:solidFill>
            </a:endParaRPr>
          </a:p>
          <a:p>
            <a:pPr algn="ctr"/>
            <a:endParaRPr lang="da-DK" sz="1200" dirty="0" smtClean="0">
              <a:solidFill>
                <a:schemeClr val="bg1">
                  <a:lumMod val="75000"/>
                </a:schemeClr>
              </a:solidFill>
            </a:endParaRPr>
          </a:p>
          <a:p>
            <a:pPr algn="ctr"/>
            <a:endParaRPr lang="da-DK" sz="1200" dirty="0">
              <a:solidFill>
                <a:schemeClr val="bg1">
                  <a:lumMod val="75000"/>
                </a:schemeClr>
              </a:solidFill>
            </a:endParaRPr>
          </a:p>
          <a:p>
            <a:pPr algn="ctr"/>
            <a:r>
              <a:rPr lang="da-DK" sz="1200" dirty="0" smtClean="0">
                <a:solidFill>
                  <a:schemeClr val="bg1">
                    <a:lumMod val="75000"/>
                  </a:schemeClr>
                </a:solidFill>
              </a:rPr>
              <a:t>Kristian Kolding, Kåre Kildevang-Jakobsen &amp; Allan </a:t>
            </a:r>
            <a:r>
              <a:rPr lang="da-DK" sz="1200" dirty="0">
                <a:solidFill>
                  <a:schemeClr val="bg1">
                    <a:lumMod val="75000"/>
                  </a:schemeClr>
                </a:solidFill>
              </a:rPr>
              <a:t>Juhl </a:t>
            </a:r>
            <a:r>
              <a:rPr lang="da-DK" sz="1200" dirty="0" smtClean="0">
                <a:solidFill>
                  <a:schemeClr val="bg1">
                    <a:lumMod val="75000"/>
                  </a:schemeClr>
                </a:solidFill>
              </a:rPr>
              <a:t>Kristensen </a:t>
            </a:r>
          </a:p>
          <a:p>
            <a:pPr algn="ctr"/>
            <a:r>
              <a:rPr lang="da-DK" sz="1200" dirty="0" err="1" smtClean="0">
                <a:solidFill>
                  <a:schemeClr val="bg1">
                    <a:lumMod val="75000"/>
                  </a:schemeClr>
                </a:solidFill>
              </a:rPr>
              <a:t>Dept</a:t>
            </a:r>
            <a:r>
              <a:rPr lang="da-DK" sz="1200" dirty="0">
                <a:solidFill>
                  <a:schemeClr val="bg1">
                    <a:lumMod val="75000"/>
                  </a:schemeClr>
                </a:solidFill>
              </a:rPr>
              <a:t>. of Languages and </a:t>
            </a:r>
            <a:r>
              <a:rPr lang="da-DK" sz="1200" dirty="0" err="1" smtClean="0">
                <a:solidFill>
                  <a:schemeClr val="bg1">
                    <a:lumMod val="75000"/>
                  </a:schemeClr>
                </a:solidFill>
              </a:rPr>
              <a:t>Cultures</a:t>
            </a:r>
            <a:endParaRPr lang="da-DK" sz="1200" dirty="0" smtClean="0">
              <a:solidFill>
                <a:schemeClr val="bg1">
                  <a:lumMod val="75000"/>
                </a:schemeClr>
              </a:solidFill>
            </a:endParaRPr>
          </a:p>
          <a:p>
            <a:pPr algn="ctr"/>
            <a:r>
              <a:rPr lang="da-DK" sz="1200" dirty="0" smtClean="0">
                <a:solidFill>
                  <a:schemeClr val="bg1">
                    <a:lumMod val="75000"/>
                  </a:schemeClr>
                </a:solidFill>
              </a:rPr>
              <a:t> </a:t>
            </a:r>
            <a:r>
              <a:rPr lang="da-DK" sz="1200" dirty="0">
                <a:solidFill>
                  <a:schemeClr val="bg1">
                    <a:lumMod val="75000"/>
                  </a:schemeClr>
                </a:solidFill>
              </a:rPr>
              <a:t>Royal Danish </a:t>
            </a:r>
            <a:r>
              <a:rPr lang="da-DK" sz="1200" dirty="0" err="1">
                <a:solidFill>
                  <a:schemeClr val="bg1">
                    <a:lumMod val="75000"/>
                  </a:schemeClr>
                </a:solidFill>
              </a:rPr>
              <a:t>Defence</a:t>
            </a:r>
            <a:r>
              <a:rPr lang="da-DK" sz="1200" dirty="0">
                <a:solidFill>
                  <a:schemeClr val="bg1">
                    <a:lumMod val="75000"/>
                  </a:schemeClr>
                </a:solidFill>
              </a:rPr>
              <a:t> </a:t>
            </a:r>
            <a:r>
              <a:rPr lang="da-DK" sz="1200" dirty="0" smtClean="0">
                <a:solidFill>
                  <a:schemeClr val="bg1">
                    <a:lumMod val="75000"/>
                  </a:schemeClr>
                </a:solidFill>
              </a:rPr>
              <a:t>College (RDDC)</a:t>
            </a:r>
            <a:endParaRPr lang="da-DK" sz="1200" dirty="0">
              <a:solidFill>
                <a:schemeClr val="bg1">
                  <a:lumMod val="75000"/>
                </a:schemeClr>
              </a:solidFill>
            </a:endParaRPr>
          </a:p>
          <a:p>
            <a:pPr algn="ctr"/>
            <a:endParaRPr lang="da-DK" dirty="0"/>
          </a:p>
        </p:txBody>
      </p:sp>
    </p:spTree>
    <p:extLst>
      <p:ext uri="{BB962C8B-B14F-4D97-AF65-F5344CB8AC3E}">
        <p14:creationId xmlns:p14="http://schemas.microsoft.com/office/powerpoint/2010/main" val="3711470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10</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a:xfrm>
            <a:off x="360000" y="906012"/>
            <a:ext cx="8532988" cy="637562"/>
          </a:xfrm>
        </p:spPr>
        <p:txBody>
          <a:bodyPr/>
          <a:lstStyle/>
          <a:p>
            <a:pPr algn="ctr"/>
            <a:r>
              <a:rPr lang="da-DK" dirty="0" err="1"/>
              <a:t>why</a:t>
            </a:r>
            <a:r>
              <a:rPr lang="da-DK" dirty="0"/>
              <a:t> Word lists?</a:t>
            </a:r>
          </a:p>
        </p:txBody>
      </p:sp>
      <p:sp>
        <p:nvSpPr>
          <p:cNvPr id="4" name="Pladsholder til indhold 3"/>
          <p:cNvSpPr>
            <a:spLocks noGrp="1"/>
          </p:cNvSpPr>
          <p:nvPr>
            <p:ph sz="quarter" idx="13"/>
          </p:nvPr>
        </p:nvSpPr>
        <p:spPr/>
        <p:txBody>
          <a:bodyPr/>
          <a:lstStyle/>
          <a:p>
            <a:r>
              <a:rPr lang="en-US" dirty="0"/>
              <a:t>BILC SEMINAR</a:t>
            </a:r>
          </a:p>
          <a:p>
            <a:endParaRPr lang="da-DK" dirty="0"/>
          </a:p>
        </p:txBody>
      </p:sp>
      <p:sp>
        <p:nvSpPr>
          <p:cNvPr id="6" name="Pladsholder til tekst 5"/>
          <p:cNvSpPr txBox="1">
            <a:spLocks noGrp="1"/>
          </p:cNvSpPr>
          <p:nvPr>
            <p:ph type="body" sz="quarter" idx="14"/>
          </p:nvPr>
        </p:nvSpPr>
        <p:spPr>
          <a:xfrm>
            <a:off x="360362" y="2017058"/>
            <a:ext cx="3087513" cy="4093428"/>
          </a:xfrm>
          <a:prstGeom prst="rect">
            <a:avLst/>
          </a:prstGeom>
          <a:noFill/>
        </p:spPr>
        <p:txBody>
          <a:bodyPr wrap="square" rtlCol="0">
            <a:spAutoFit/>
          </a:bodyPr>
          <a:lstStyle/>
          <a:p>
            <a:pPr marL="285750" lvl="0" indent="-285750">
              <a:buFont typeface="Arial" panose="020B0604020202020204" pitchFamily="34" charset="0"/>
              <a:buChar char="•"/>
            </a:pPr>
            <a:r>
              <a:rPr lang="en-US" dirty="0"/>
              <a:t>L1 to L2 </a:t>
            </a:r>
            <a:r>
              <a:rPr lang="en-US" dirty="0" smtClean="0"/>
              <a:t>conceptualization</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Learner expectations</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Self directed learning</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Flash cards &amp; spaced repetition software</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err="1"/>
              <a:t>Repetitio</a:t>
            </a:r>
            <a:r>
              <a:rPr lang="en-US" dirty="0"/>
              <a:t> </a:t>
            </a:r>
            <a:r>
              <a:rPr lang="en-US" dirty="0" err="1"/>
              <a:t>est</a:t>
            </a:r>
            <a:r>
              <a:rPr lang="en-US" dirty="0"/>
              <a:t> mater </a:t>
            </a:r>
            <a:r>
              <a:rPr lang="en-US" dirty="0" err="1"/>
              <a:t>studiorum</a:t>
            </a:r>
            <a:r>
              <a:rPr lang="en-US" dirty="0" smtClean="0"/>
              <a:t> </a:t>
            </a:r>
            <a:endParaRPr lang="da-DK" dirty="0"/>
          </a:p>
          <a:p>
            <a:pPr marL="285750" indent="-285750">
              <a:buFont typeface="Arial" panose="020B0604020202020204" pitchFamily="34" charset="0"/>
              <a:buChar char="•"/>
            </a:pPr>
            <a:endParaRPr lang="da-DK"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213" y="1994016"/>
            <a:ext cx="269398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1315" y="1994016"/>
            <a:ext cx="298132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542" y="3749791"/>
            <a:ext cx="5425098" cy="2727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45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11</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a:xfrm>
            <a:off x="326444" y="922389"/>
            <a:ext cx="8532988" cy="558680"/>
          </a:xfrm>
        </p:spPr>
        <p:txBody>
          <a:bodyPr/>
          <a:lstStyle/>
          <a:p>
            <a:pPr algn="ctr"/>
            <a:r>
              <a:rPr lang="da-DK" dirty="0">
                <a:solidFill>
                  <a:srgbClr val="FF0000"/>
                </a:solidFill>
              </a:rPr>
              <a:t>Challenges</a:t>
            </a:r>
            <a:r>
              <a:rPr lang="da-DK" dirty="0"/>
              <a:t> and </a:t>
            </a:r>
            <a:r>
              <a:rPr lang="da-DK" dirty="0">
                <a:solidFill>
                  <a:srgbClr val="00823B"/>
                </a:solidFill>
              </a:rPr>
              <a:t>solutions</a:t>
            </a:r>
            <a:endParaRPr lang="da-DK" dirty="0"/>
          </a:p>
        </p:txBody>
      </p:sp>
      <p:sp>
        <p:nvSpPr>
          <p:cNvPr id="4" name="Pladsholder til indhold 3"/>
          <p:cNvSpPr>
            <a:spLocks noGrp="1"/>
          </p:cNvSpPr>
          <p:nvPr>
            <p:ph sz="quarter" idx="13"/>
          </p:nvPr>
        </p:nvSpPr>
        <p:spPr/>
        <p:txBody>
          <a:bodyPr/>
          <a:lstStyle/>
          <a:p>
            <a:r>
              <a:rPr lang="en-US" dirty="0"/>
              <a:t>BILC SEMINAR</a:t>
            </a:r>
          </a:p>
          <a:p>
            <a:endParaRPr lang="da-DK" dirty="0"/>
          </a:p>
        </p:txBody>
      </p:sp>
      <p:sp>
        <p:nvSpPr>
          <p:cNvPr id="5" name="Pladsholder til tekst 4"/>
          <p:cNvSpPr>
            <a:spLocks noGrp="1"/>
          </p:cNvSpPr>
          <p:nvPr>
            <p:ph type="body" sz="quarter" idx="14"/>
          </p:nvPr>
        </p:nvSpPr>
        <p:spPr>
          <a:xfrm>
            <a:off x="360363" y="2130805"/>
            <a:ext cx="3163013" cy="3909268"/>
          </a:xfrm>
        </p:spPr>
        <p:txBody>
          <a:bodyPr/>
          <a:lstStyle/>
          <a:p>
            <a:r>
              <a:rPr lang="en-US" dirty="0">
                <a:solidFill>
                  <a:srgbClr val="00823B"/>
                </a:solidFill>
              </a:rPr>
              <a:t>Database </a:t>
            </a:r>
            <a:r>
              <a:rPr lang="en-US" dirty="0" smtClean="0">
                <a:solidFill>
                  <a:srgbClr val="00823B"/>
                </a:solidFill>
              </a:rPr>
              <a:t>solution:</a:t>
            </a:r>
            <a:endParaRPr lang="en-US" dirty="0">
              <a:solidFill>
                <a:srgbClr val="00823B"/>
              </a:solidFill>
            </a:endParaRPr>
          </a:p>
          <a:p>
            <a:endParaRPr lang="en-US" dirty="0">
              <a:solidFill>
                <a:srgbClr val="00823B"/>
              </a:solidFill>
            </a:endParaRPr>
          </a:p>
          <a:p>
            <a:pPr marL="285750" indent="-285750">
              <a:buFont typeface="Arial" panose="020B0604020202020204" pitchFamily="34" charset="0"/>
              <a:buChar char="•"/>
            </a:pPr>
            <a:r>
              <a:rPr lang="en-US" dirty="0">
                <a:solidFill>
                  <a:srgbClr val="00823B"/>
                </a:solidFill>
              </a:rPr>
              <a:t>Online words and word lists</a:t>
            </a:r>
          </a:p>
          <a:p>
            <a:pPr marL="285750" indent="-285750">
              <a:buFont typeface="Arial" panose="020B0604020202020204" pitchFamily="34" charset="0"/>
              <a:buChar char="•"/>
            </a:pPr>
            <a:endParaRPr lang="en-US" dirty="0">
              <a:solidFill>
                <a:srgbClr val="00823B"/>
              </a:solidFill>
            </a:endParaRPr>
          </a:p>
          <a:p>
            <a:pPr marL="285750" indent="-285750">
              <a:buFont typeface="Arial" panose="020B0604020202020204" pitchFamily="34" charset="0"/>
              <a:buChar char="•"/>
            </a:pPr>
            <a:r>
              <a:rPr lang="en-US" dirty="0">
                <a:solidFill>
                  <a:srgbClr val="00823B"/>
                </a:solidFill>
              </a:rPr>
              <a:t>Infinite possibilities for labeling words</a:t>
            </a:r>
          </a:p>
          <a:p>
            <a:pPr marL="285750" indent="-285750">
              <a:buFont typeface="Arial" panose="020B0604020202020204" pitchFamily="34" charset="0"/>
              <a:buChar char="•"/>
            </a:pPr>
            <a:endParaRPr lang="en-US" dirty="0">
              <a:solidFill>
                <a:srgbClr val="00823B"/>
              </a:solidFill>
            </a:endParaRPr>
          </a:p>
          <a:p>
            <a:pPr marL="285750" indent="-285750">
              <a:buFont typeface="Arial" panose="020B0604020202020204" pitchFamily="34" charset="0"/>
              <a:buChar char="•"/>
            </a:pPr>
            <a:r>
              <a:rPr lang="en-US" dirty="0">
                <a:solidFill>
                  <a:srgbClr val="00823B"/>
                </a:solidFill>
              </a:rPr>
              <a:t>Auto-generation of word lists</a:t>
            </a:r>
          </a:p>
          <a:p>
            <a:pPr marL="285750" indent="-285750">
              <a:buFont typeface="Arial" panose="020B0604020202020204" pitchFamily="34" charset="0"/>
              <a:buChar char="•"/>
            </a:pPr>
            <a:endParaRPr lang="en-US" dirty="0">
              <a:solidFill>
                <a:srgbClr val="00823B"/>
              </a:solidFill>
            </a:endParaRPr>
          </a:p>
          <a:p>
            <a:pPr marL="285750" indent="-285750">
              <a:buFont typeface="Arial" panose="020B0604020202020204" pitchFamily="34" charset="0"/>
              <a:buChar char="•"/>
            </a:pPr>
            <a:r>
              <a:rPr lang="da-DK" dirty="0">
                <a:solidFill>
                  <a:srgbClr val="00823B"/>
                </a:solidFill>
              </a:rPr>
              <a:t>Integration with </a:t>
            </a:r>
            <a:r>
              <a:rPr lang="da-DK" dirty="0" err="1">
                <a:solidFill>
                  <a:srgbClr val="00823B"/>
                </a:solidFill>
              </a:rPr>
              <a:t>flashcard</a:t>
            </a:r>
            <a:r>
              <a:rPr lang="da-DK" dirty="0">
                <a:solidFill>
                  <a:srgbClr val="00823B"/>
                </a:solidFill>
              </a:rPr>
              <a:t> </a:t>
            </a:r>
            <a:r>
              <a:rPr lang="da-DK" dirty="0" err="1">
                <a:solidFill>
                  <a:srgbClr val="00823B"/>
                </a:solidFill>
              </a:rPr>
              <a:t>app</a:t>
            </a:r>
            <a:endParaRPr lang="da-DK" dirty="0">
              <a:solidFill>
                <a:srgbClr val="00823B"/>
              </a:solidFill>
            </a:endParaRPr>
          </a:p>
          <a:p>
            <a:endParaRPr lang="da-DK"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502" y="2130805"/>
            <a:ext cx="5477087" cy="3615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boks 6"/>
          <p:cNvSpPr txBox="1"/>
          <p:nvPr/>
        </p:nvSpPr>
        <p:spPr>
          <a:xfrm>
            <a:off x="323056" y="1649498"/>
            <a:ext cx="8592344" cy="369332"/>
          </a:xfrm>
          <a:prstGeom prst="rect">
            <a:avLst/>
          </a:prstGeom>
          <a:noFill/>
        </p:spPr>
        <p:txBody>
          <a:bodyPr wrap="square" rtlCol="0">
            <a:spAutoFit/>
          </a:bodyPr>
          <a:lstStyle/>
          <a:p>
            <a:pPr algn="ctr"/>
            <a:r>
              <a:rPr lang="en-US" b="1" dirty="0" smtClean="0">
                <a:solidFill>
                  <a:srgbClr val="FF0000"/>
                </a:solidFill>
              </a:rPr>
              <a:t>Word list management – teacher and student</a:t>
            </a:r>
            <a:endParaRPr lang="da-DK" b="1" dirty="0">
              <a:solidFill>
                <a:srgbClr val="FF0000"/>
              </a:solidFill>
            </a:endParaRPr>
          </a:p>
        </p:txBody>
      </p:sp>
    </p:spTree>
    <p:extLst>
      <p:ext uri="{BB962C8B-B14F-4D97-AF65-F5344CB8AC3E}">
        <p14:creationId xmlns:p14="http://schemas.microsoft.com/office/powerpoint/2010/main" val="183186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12</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a:xfrm>
            <a:off x="360000" y="931178"/>
            <a:ext cx="8532988" cy="969340"/>
          </a:xfrm>
        </p:spPr>
        <p:txBody>
          <a:bodyPr/>
          <a:lstStyle/>
          <a:p>
            <a:pPr algn="ctr"/>
            <a:r>
              <a:rPr lang="da-DK" dirty="0">
                <a:solidFill>
                  <a:schemeClr val="accent3"/>
                </a:solidFill>
              </a:rPr>
              <a:t>NATO </a:t>
            </a:r>
            <a:r>
              <a:rPr lang="da-DK" dirty="0" err="1">
                <a:solidFill>
                  <a:schemeClr val="accent3"/>
                </a:solidFill>
              </a:rPr>
              <a:t>task</a:t>
            </a:r>
            <a:r>
              <a:rPr lang="da-DK" dirty="0">
                <a:solidFill>
                  <a:schemeClr val="accent3"/>
                </a:solidFill>
              </a:rPr>
              <a:t> </a:t>
            </a:r>
            <a:r>
              <a:rPr lang="da-DK" dirty="0" err="1">
                <a:solidFill>
                  <a:schemeClr val="accent3"/>
                </a:solidFill>
              </a:rPr>
              <a:t>verbs</a:t>
            </a:r>
            <a:r>
              <a:rPr lang="da-DK" dirty="0">
                <a:solidFill>
                  <a:schemeClr val="accent3"/>
                </a:solidFill>
              </a:rPr>
              <a:t> in RDMA English </a:t>
            </a:r>
            <a:r>
              <a:rPr lang="da-DK" dirty="0" err="1" smtClean="0">
                <a:solidFill>
                  <a:schemeClr val="accent3"/>
                </a:solidFill>
              </a:rPr>
              <a:t>classes</a:t>
            </a:r>
            <a:r>
              <a:rPr lang="da-DK" dirty="0" smtClean="0">
                <a:solidFill>
                  <a:schemeClr val="accent3"/>
                </a:solidFill>
              </a:rPr>
              <a:t> (STANAG </a:t>
            </a:r>
            <a:r>
              <a:rPr lang="da-DK" dirty="0">
                <a:solidFill>
                  <a:schemeClr val="accent3"/>
                </a:solidFill>
              </a:rPr>
              <a:t>2287 ed 1)</a:t>
            </a: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r>
              <a:rPr lang="da-DK" sz="2800" b="1" dirty="0">
                <a:solidFill>
                  <a:schemeClr val="accent3">
                    <a:lumMod val="50000"/>
                  </a:schemeClr>
                </a:solidFill>
              </a:rPr>
              <a:t>Three </a:t>
            </a:r>
            <a:r>
              <a:rPr lang="da-DK" sz="2800" b="1" dirty="0" err="1">
                <a:solidFill>
                  <a:schemeClr val="accent3">
                    <a:lumMod val="50000"/>
                  </a:schemeClr>
                </a:solidFill>
              </a:rPr>
              <a:t>aims</a:t>
            </a:r>
            <a:r>
              <a:rPr lang="da-DK" sz="2800" b="1" dirty="0">
                <a:solidFill>
                  <a:schemeClr val="accent3">
                    <a:lumMod val="50000"/>
                  </a:schemeClr>
                </a:solidFill>
              </a:rPr>
              <a:t>: </a:t>
            </a:r>
          </a:p>
          <a:p>
            <a:pPr marL="457200" indent="-457200">
              <a:buFont typeface="Wingdings" pitchFamily="2" charset="2"/>
              <a:buChar char="Ø"/>
            </a:pPr>
            <a:r>
              <a:rPr lang="da-DK" sz="2800" b="1" dirty="0" smtClean="0">
                <a:solidFill>
                  <a:schemeClr val="accent3">
                    <a:lumMod val="50000"/>
                  </a:schemeClr>
                </a:solidFill>
              </a:rPr>
              <a:t>- </a:t>
            </a:r>
            <a:r>
              <a:rPr lang="da-DK" sz="2800" b="1" dirty="0" err="1">
                <a:solidFill>
                  <a:schemeClr val="accent3">
                    <a:lumMod val="50000"/>
                  </a:schemeClr>
                </a:solidFill>
              </a:rPr>
              <a:t>introduce</a:t>
            </a:r>
            <a:r>
              <a:rPr lang="da-DK" sz="2800" b="1" dirty="0">
                <a:solidFill>
                  <a:schemeClr val="accent3">
                    <a:lumMod val="50000"/>
                  </a:schemeClr>
                </a:solidFill>
              </a:rPr>
              <a:t>, </a:t>
            </a:r>
            <a:r>
              <a:rPr lang="da-DK" sz="2800" b="1" dirty="0" err="1">
                <a:solidFill>
                  <a:schemeClr val="accent3">
                    <a:lumMod val="50000"/>
                  </a:schemeClr>
                </a:solidFill>
              </a:rPr>
              <a:t>practice</a:t>
            </a:r>
            <a:r>
              <a:rPr lang="da-DK" sz="2800" b="1" dirty="0">
                <a:solidFill>
                  <a:schemeClr val="accent3">
                    <a:lumMod val="50000"/>
                  </a:schemeClr>
                </a:solidFill>
              </a:rPr>
              <a:t>, and </a:t>
            </a:r>
            <a:r>
              <a:rPr lang="da-DK" sz="2800" b="1" dirty="0" err="1">
                <a:solidFill>
                  <a:schemeClr val="accent3">
                    <a:lumMod val="50000"/>
                  </a:schemeClr>
                </a:solidFill>
              </a:rPr>
              <a:t>consolidate</a:t>
            </a:r>
            <a:r>
              <a:rPr lang="da-DK" sz="2800" b="1" dirty="0">
                <a:solidFill>
                  <a:schemeClr val="accent3">
                    <a:lumMod val="50000"/>
                  </a:schemeClr>
                </a:solidFill>
              </a:rPr>
              <a:t> </a:t>
            </a:r>
            <a:r>
              <a:rPr lang="da-DK" sz="2800" b="1" dirty="0" err="1">
                <a:solidFill>
                  <a:schemeClr val="accent3">
                    <a:lumMod val="50000"/>
                  </a:schemeClr>
                </a:solidFill>
              </a:rPr>
              <a:t>essential</a:t>
            </a:r>
            <a:r>
              <a:rPr lang="da-DK" sz="2800" b="1" dirty="0">
                <a:solidFill>
                  <a:schemeClr val="accent3">
                    <a:lumMod val="50000"/>
                  </a:schemeClr>
                </a:solidFill>
              </a:rPr>
              <a:t> </a:t>
            </a:r>
            <a:r>
              <a:rPr lang="da-DK" sz="2800" b="1" dirty="0" err="1">
                <a:solidFill>
                  <a:schemeClr val="accent3">
                    <a:lumMod val="50000"/>
                  </a:schemeClr>
                </a:solidFill>
              </a:rPr>
              <a:t>orders</a:t>
            </a:r>
            <a:r>
              <a:rPr lang="da-DK" sz="2800" b="1" dirty="0">
                <a:solidFill>
                  <a:schemeClr val="accent3">
                    <a:lumMod val="50000"/>
                  </a:schemeClr>
                </a:solidFill>
              </a:rPr>
              <a:t> </a:t>
            </a:r>
            <a:r>
              <a:rPr lang="da-DK" sz="2800" b="1" dirty="0" err="1" smtClean="0">
                <a:solidFill>
                  <a:schemeClr val="accent3">
                    <a:lumMod val="50000"/>
                  </a:schemeClr>
                </a:solidFill>
              </a:rPr>
              <a:t>terminology</a:t>
            </a:r>
            <a:endParaRPr lang="da-DK" sz="2800" b="1" dirty="0">
              <a:solidFill>
                <a:schemeClr val="accent3">
                  <a:lumMod val="50000"/>
                </a:schemeClr>
              </a:solidFill>
            </a:endParaRPr>
          </a:p>
          <a:p>
            <a:pPr marL="457200" indent="-457200">
              <a:buFont typeface="Wingdings" pitchFamily="2" charset="2"/>
              <a:buChar char="Ø"/>
            </a:pPr>
            <a:endParaRPr lang="en-US" sz="2800" b="1" dirty="0" smtClean="0">
              <a:solidFill>
                <a:schemeClr val="accent3">
                  <a:lumMod val="50000"/>
                </a:schemeClr>
              </a:solidFill>
            </a:endParaRPr>
          </a:p>
          <a:p>
            <a:pPr marL="457200" indent="-457200">
              <a:buFont typeface="Wingdings" pitchFamily="2" charset="2"/>
              <a:buChar char="Ø"/>
            </a:pPr>
            <a:r>
              <a:rPr lang="en-US" sz="2800" b="1" dirty="0" smtClean="0">
                <a:solidFill>
                  <a:schemeClr val="accent3">
                    <a:lumMod val="50000"/>
                  </a:schemeClr>
                </a:solidFill>
              </a:rPr>
              <a:t>- </a:t>
            </a:r>
            <a:r>
              <a:rPr lang="en-US" sz="2800" b="1" dirty="0">
                <a:solidFill>
                  <a:schemeClr val="accent3">
                    <a:lumMod val="50000"/>
                  </a:schemeClr>
                </a:solidFill>
              </a:rPr>
              <a:t>increase awareness of NATO task verbs </a:t>
            </a:r>
            <a:r>
              <a:rPr lang="en-US" sz="2800" b="1" dirty="0" err="1">
                <a:solidFill>
                  <a:schemeClr val="accent3">
                    <a:lumMod val="50000"/>
                  </a:schemeClr>
                </a:solidFill>
              </a:rPr>
              <a:t>vs</a:t>
            </a:r>
            <a:r>
              <a:rPr lang="en-US" sz="2800" b="1" dirty="0">
                <a:solidFill>
                  <a:schemeClr val="accent3">
                    <a:lumMod val="50000"/>
                  </a:schemeClr>
                </a:solidFill>
              </a:rPr>
              <a:t> national </a:t>
            </a:r>
            <a:r>
              <a:rPr lang="en-US" sz="2800" b="1" dirty="0" smtClean="0">
                <a:solidFill>
                  <a:schemeClr val="accent3">
                    <a:lumMod val="50000"/>
                  </a:schemeClr>
                </a:solidFill>
              </a:rPr>
              <a:t>lexicons</a:t>
            </a:r>
            <a:endParaRPr lang="en-US" sz="2800" b="1" dirty="0">
              <a:solidFill>
                <a:schemeClr val="accent3">
                  <a:lumMod val="50000"/>
                </a:schemeClr>
              </a:solidFill>
            </a:endParaRPr>
          </a:p>
          <a:p>
            <a:pPr marL="457200" indent="-457200">
              <a:buFont typeface="Wingdings" pitchFamily="2" charset="2"/>
              <a:buChar char="Ø"/>
            </a:pPr>
            <a:endParaRPr lang="da-DK" sz="2800" b="1" dirty="0" smtClean="0">
              <a:solidFill>
                <a:schemeClr val="accent3">
                  <a:lumMod val="50000"/>
                </a:schemeClr>
              </a:solidFill>
            </a:endParaRPr>
          </a:p>
          <a:p>
            <a:pPr marL="457200" indent="-457200">
              <a:buFont typeface="Wingdings" pitchFamily="2" charset="2"/>
              <a:buChar char="Ø"/>
            </a:pPr>
            <a:r>
              <a:rPr lang="da-DK" sz="2800" b="1" dirty="0" smtClean="0">
                <a:solidFill>
                  <a:schemeClr val="accent3">
                    <a:lumMod val="50000"/>
                  </a:schemeClr>
                </a:solidFill>
              </a:rPr>
              <a:t>- </a:t>
            </a:r>
            <a:r>
              <a:rPr lang="da-DK" sz="2800" b="1" dirty="0" err="1">
                <a:solidFill>
                  <a:schemeClr val="accent3">
                    <a:lumMod val="50000"/>
                  </a:schemeClr>
                </a:solidFill>
              </a:rPr>
              <a:t>complement</a:t>
            </a:r>
            <a:r>
              <a:rPr lang="da-DK" sz="2800" b="1" dirty="0">
                <a:solidFill>
                  <a:schemeClr val="accent3">
                    <a:lumMod val="50000"/>
                  </a:schemeClr>
                </a:solidFill>
              </a:rPr>
              <a:t> </a:t>
            </a:r>
            <a:r>
              <a:rPr lang="da-DK" sz="2800" b="1" dirty="0" err="1">
                <a:solidFill>
                  <a:schemeClr val="accent3">
                    <a:lumMod val="50000"/>
                  </a:schemeClr>
                </a:solidFill>
              </a:rPr>
              <a:t>reading</a:t>
            </a:r>
            <a:r>
              <a:rPr lang="da-DK" sz="2800" b="1" dirty="0">
                <a:solidFill>
                  <a:schemeClr val="accent3">
                    <a:lumMod val="50000"/>
                  </a:schemeClr>
                </a:solidFill>
              </a:rPr>
              <a:t> and </a:t>
            </a:r>
            <a:r>
              <a:rPr lang="da-DK" sz="2800" b="1" dirty="0" err="1">
                <a:solidFill>
                  <a:schemeClr val="accent3">
                    <a:lumMod val="50000"/>
                  </a:schemeClr>
                </a:solidFill>
              </a:rPr>
              <a:t>understanding</a:t>
            </a:r>
            <a:r>
              <a:rPr lang="da-DK" sz="2800" b="1" dirty="0">
                <a:solidFill>
                  <a:schemeClr val="accent3">
                    <a:lumMod val="50000"/>
                  </a:schemeClr>
                </a:solidFill>
              </a:rPr>
              <a:t> of UK/US </a:t>
            </a:r>
            <a:r>
              <a:rPr lang="da-DK" sz="2800" b="1" dirty="0" err="1">
                <a:solidFill>
                  <a:schemeClr val="accent3">
                    <a:lumMod val="50000"/>
                  </a:schemeClr>
                </a:solidFill>
              </a:rPr>
              <a:t>army</a:t>
            </a:r>
            <a:r>
              <a:rPr lang="da-DK" sz="2800" b="1" dirty="0">
                <a:solidFill>
                  <a:schemeClr val="accent3">
                    <a:lumMod val="50000"/>
                  </a:schemeClr>
                </a:solidFill>
              </a:rPr>
              <a:t> </a:t>
            </a:r>
            <a:r>
              <a:rPr lang="da-DK" sz="2800" b="1" dirty="0" err="1">
                <a:solidFill>
                  <a:schemeClr val="accent3">
                    <a:lumMod val="50000"/>
                  </a:schemeClr>
                </a:solidFill>
              </a:rPr>
              <a:t>FMs</a:t>
            </a:r>
            <a:r>
              <a:rPr lang="da-DK" sz="2800" b="1" dirty="0">
                <a:solidFill>
                  <a:schemeClr val="accent3">
                    <a:lumMod val="50000"/>
                  </a:schemeClr>
                </a:solidFill>
              </a:rPr>
              <a:t>     </a:t>
            </a:r>
          </a:p>
          <a:p>
            <a:endParaRPr lang="da-DK" dirty="0"/>
          </a:p>
        </p:txBody>
      </p:sp>
    </p:spTree>
    <p:extLst>
      <p:ext uri="{BB962C8B-B14F-4D97-AF65-F5344CB8AC3E}">
        <p14:creationId xmlns:p14="http://schemas.microsoft.com/office/powerpoint/2010/main" val="97154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13</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a:solidFill>
                  <a:schemeClr val="accent3"/>
                </a:solidFill>
              </a:rPr>
              <a:t>STANAG 2287 ed 1</a:t>
            </a: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marL="457200" indent="-457200">
              <a:buFont typeface="Wingdings" pitchFamily="2" charset="2"/>
              <a:buChar char="Ø"/>
            </a:pPr>
            <a:r>
              <a:rPr lang="da-DK" sz="2800" b="1" dirty="0" err="1">
                <a:solidFill>
                  <a:schemeClr val="accent3">
                    <a:lumMod val="50000"/>
                  </a:schemeClr>
                </a:solidFill>
              </a:rPr>
              <a:t>Used</a:t>
            </a:r>
            <a:r>
              <a:rPr lang="da-DK" sz="2800" b="1" dirty="0">
                <a:solidFill>
                  <a:schemeClr val="accent3">
                    <a:lumMod val="50000"/>
                  </a:schemeClr>
                </a:solidFill>
              </a:rPr>
              <a:t> </a:t>
            </a:r>
            <a:r>
              <a:rPr lang="da-DK" sz="2800" b="1" dirty="0" err="1">
                <a:solidFill>
                  <a:schemeClr val="accent3">
                    <a:lumMod val="50000"/>
                  </a:schemeClr>
                </a:solidFill>
              </a:rPr>
              <a:t>during</a:t>
            </a:r>
            <a:r>
              <a:rPr lang="da-DK" sz="2800" b="1" dirty="0">
                <a:solidFill>
                  <a:schemeClr val="accent3">
                    <a:lumMod val="50000"/>
                  </a:schemeClr>
                </a:solidFill>
              </a:rPr>
              <a:t> English ”</a:t>
            </a:r>
            <a:r>
              <a:rPr lang="da-DK" sz="2800" b="1" dirty="0" err="1">
                <a:solidFill>
                  <a:schemeClr val="accent3">
                    <a:lumMod val="50000"/>
                  </a:schemeClr>
                </a:solidFill>
              </a:rPr>
              <a:t>combat</a:t>
            </a:r>
            <a:r>
              <a:rPr lang="da-DK" sz="2800" b="1" dirty="0">
                <a:solidFill>
                  <a:schemeClr val="accent3">
                    <a:lumMod val="50000"/>
                  </a:schemeClr>
                </a:solidFill>
              </a:rPr>
              <a:t>” </a:t>
            </a:r>
            <a:r>
              <a:rPr lang="da-DK" sz="2800" b="1" dirty="0" err="1">
                <a:solidFill>
                  <a:schemeClr val="accent3">
                    <a:lumMod val="50000"/>
                  </a:schemeClr>
                </a:solidFill>
              </a:rPr>
              <a:t>classes</a:t>
            </a:r>
            <a:r>
              <a:rPr lang="da-DK" sz="2800" b="1" dirty="0">
                <a:solidFill>
                  <a:schemeClr val="accent3">
                    <a:lumMod val="50000"/>
                  </a:schemeClr>
                </a:solidFill>
              </a:rPr>
              <a:t>.</a:t>
            </a:r>
          </a:p>
          <a:p>
            <a:pPr marL="457200" indent="-457200">
              <a:buFont typeface="Wingdings" pitchFamily="2" charset="2"/>
              <a:buChar char="Ø"/>
            </a:pPr>
            <a:endParaRPr lang="da-DK" sz="2800" b="1" dirty="0">
              <a:solidFill>
                <a:schemeClr val="accent3">
                  <a:lumMod val="50000"/>
                </a:schemeClr>
              </a:solidFill>
            </a:endParaRPr>
          </a:p>
          <a:p>
            <a:pPr marL="457200" indent="-457200">
              <a:buFont typeface="Wingdings" pitchFamily="2" charset="2"/>
              <a:buChar char="Ø"/>
            </a:pPr>
            <a:r>
              <a:rPr lang="da-DK" sz="2800" b="1" dirty="0">
                <a:solidFill>
                  <a:schemeClr val="accent3">
                    <a:lumMod val="50000"/>
                  </a:schemeClr>
                </a:solidFill>
              </a:rPr>
              <a:t>Focus on </a:t>
            </a:r>
            <a:r>
              <a:rPr lang="da-DK" sz="2800" b="1" dirty="0" err="1">
                <a:solidFill>
                  <a:schemeClr val="accent3">
                    <a:lumMod val="50000"/>
                  </a:schemeClr>
                </a:solidFill>
              </a:rPr>
              <a:t>kinetic</a:t>
            </a:r>
            <a:r>
              <a:rPr lang="da-DK" sz="2800" b="1" dirty="0">
                <a:solidFill>
                  <a:schemeClr val="accent3">
                    <a:lumMod val="50000"/>
                  </a:schemeClr>
                </a:solidFill>
              </a:rPr>
              <a:t> </a:t>
            </a:r>
            <a:r>
              <a:rPr lang="da-DK" sz="2800" b="1" dirty="0" err="1">
                <a:solidFill>
                  <a:schemeClr val="accent3">
                    <a:lumMod val="50000"/>
                  </a:schemeClr>
                </a:solidFill>
              </a:rPr>
              <a:t>tasks</a:t>
            </a:r>
            <a:r>
              <a:rPr lang="da-DK" sz="2800" b="1" dirty="0">
                <a:solidFill>
                  <a:schemeClr val="accent3">
                    <a:lumMod val="50000"/>
                  </a:schemeClr>
                </a:solidFill>
              </a:rPr>
              <a:t> and </a:t>
            </a:r>
            <a:r>
              <a:rPr lang="da-DK" sz="2800" b="1" dirty="0" err="1">
                <a:solidFill>
                  <a:schemeClr val="accent3">
                    <a:lumMod val="50000"/>
                  </a:schemeClr>
                </a:solidFill>
              </a:rPr>
              <a:t>effects</a:t>
            </a:r>
            <a:r>
              <a:rPr lang="da-DK" sz="2800" b="1" dirty="0">
                <a:solidFill>
                  <a:schemeClr val="accent3">
                    <a:lumMod val="50000"/>
                  </a:schemeClr>
                </a:solidFill>
              </a:rPr>
              <a:t>.</a:t>
            </a:r>
          </a:p>
          <a:p>
            <a:pPr marL="457200" indent="-457200">
              <a:buFont typeface="Wingdings" pitchFamily="2" charset="2"/>
              <a:buChar char="Ø"/>
            </a:pPr>
            <a:endParaRPr lang="da-DK" sz="2800" b="1" dirty="0">
              <a:solidFill>
                <a:schemeClr val="accent3">
                  <a:lumMod val="50000"/>
                </a:schemeClr>
              </a:solidFill>
            </a:endParaRPr>
          </a:p>
          <a:p>
            <a:pPr marL="457200" indent="-457200">
              <a:buFont typeface="Wingdings" pitchFamily="2" charset="2"/>
              <a:buChar char="Ø"/>
            </a:pPr>
            <a:r>
              <a:rPr lang="da-DK" sz="2800" b="1" dirty="0">
                <a:solidFill>
                  <a:schemeClr val="accent3">
                    <a:lumMod val="50000"/>
                  </a:schemeClr>
                </a:solidFill>
              </a:rPr>
              <a:t>STANAG 2287 ed 2 </a:t>
            </a:r>
            <a:r>
              <a:rPr lang="da-DK" sz="2800" b="1" dirty="0" err="1">
                <a:solidFill>
                  <a:schemeClr val="accent3">
                    <a:lumMod val="50000"/>
                  </a:schemeClr>
                </a:solidFill>
              </a:rPr>
              <a:t>introduced</a:t>
            </a:r>
            <a:r>
              <a:rPr lang="da-DK" sz="2800" b="1" dirty="0">
                <a:solidFill>
                  <a:schemeClr val="accent3">
                    <a:lumMod val="50000"/>
                  </a:schemeClr>
                </a:solidFill>
              </a:rPr>
              <a:t> </a:t>
            </a:r>
            <a:r>
              <a:rPr lang="da-DK" sz="2800" b="1" dirty="0" err="1">
                <a:solidFill>
                  <a:schemeClr val="accent3">
                    <a:lumMod val="50000"/>
                  </a:schemeClr>
                </a:solidFill>
              </a:rPr>
              <a:t>late</a:t>
            </a:r>
            <a:r>
              <a:rPr lang="da-DK" sz="2800" b="1" dirty="0">
                <a:solidFill>
                  <a:schemeClr val="accent3">
                    <a:lumMod val="50000"/>
                  </a:schemeClr>
                </a:solidFill>
              </a:rPr>
              <a:t> in </a:t>
            </a:r>
            <a:r>
              <a:rPr lang="da-DK" sz="2800" b="1" dirty="0" err="1">
                <a:solidFill>
                  <a:schemeClr val="accent3">
                    <a:lumMod val="50000"/>
                  </a:schemeClr>
                </a:solidFill>
              </a:rPr>
              <a:t>intermediate</a:t>
            </a:r>
            <a:r>
              <a:rPr lang="da-DK" sz="2800" b="1" dirty="0">
                <a:solidFill>
                  <a:schemeClr val="accent3">
                    <a:lumMod val="50000"/>
                  </a:schemeClr>
                </a:solidFill>
              </a:rPr>
              <a:t> </a:t>
            </a:r>
            <a:r>
              <a:rPr lang="da-DK" sz="2800" b="1" dirty="0" err="1">
                <a:solidFill>
                  <a:schemeClr val="accent3">
                    <a:lumMod val="50000"/>
                  </a:schemeClr>
                </a:solidFill>
              </a:rPr>
              <a:t>course</a:t>
            </a:r>
            <a:r>
              <a:rPr lang="da-DK" sz="2800" b="1" dirty="0">
                <a:solidFill>
                  <a:schemeClr val="accent3">
                    <a:lumMod val="50000"/>
                  </a:schemeClr>
                </a:solidFill>
              </a:rPr>
              <a:t>, </a:t>
            </a:r>
            <a:r>
              <a:rPr lang="da-DK" sz="2800" b="1" dirty="0" err="1" smtClean="0">
                <a:solidFill>
                  <a:schemeClr val="accent3">
                    <a:lumMod val="50000"/>
                  </a:schemeClr>
                </a:solidFill>
              </a:rPr>
              <a:t>during</a:t>
            </a:r>
            <a:r>
              <a:rPr lang="da-DK" sz="2800" b="1" dirty="0" smtClean="0">
                <a:solidFill>
                  <a:schemeClr val="accent3">
                    <a:lumMod val="50000"/>
                  </a:schemeClr>
                </a:solidFill>
              </a:rPr>
              <a:t> </a:t>
            </a:r>
            <a:r>
              <a:rPr lang="da-DK" sz="2800" b="1" dirty="0">
                <a:solidFill>
                  <a:schemeClr val="accent3">
                    <a:lumMod val="50000"/>
                  </a:schemeClr>
                </a:solidFill>
              </a:rPr>
              <a:t>”</a:t>
            </a:r>
            <a:r>
              <a:rPr lang="da-DK" sz="2800" b="1" dirty="0" err="1">
                <a:solidFill>
                  <a:schemeClr val="accent3">
                    <a:lumMod val="50000"/>
                  </a:schemeClr>
                </a:solidFill>
              </a:rPr>
              <a:t>stability</a:t>
            </a:r>
            <a:r>
              <a:rPr lang="da-DK" sz="2800" b="1" dirty="0">
                <a:solidFill>
                  <a:schemeClr val="accent3">
                    <a:lumMod val="50000"/>
                  </a:schemeClr>
                </a:solidFill>
              </a:rPr>
              <a:t>” </a:t>
            </a:r>
            <a:r>
              <a:rPr lang="da-DK" sz="2800" b="1" dirty="0" err="1">
                <a:solidFill>
                  <a:schemeClr val="accent3">
                    <a:lumMod val="50000"/>
                  </a:schemeClr>
                </a:solidFill>
              </a:rPr>
              <a:t>classes</a:t>
            </a:r>
            <a:r>
              <a:rPr lang="da-DK" sz="2800" b="1" dirty="0">
                <a:solidFill>
                  <a:schemeClr val="accent3">
                    <a:lumMod val="50000"/>
                  </a:schemeClr>
                </a:solidFill>
              </a:rPr>
              <a:t>.</a:t>
            </a:r>
          </a:p>
          <a:p>
            <a:pPr marL="342900" indent="-342900">
              <a:buFont typeface="Wingdings" pitchFamily="2" charset="2"/>
              <a:buChar char="Ø"/>
            </a:pPr>
            <a:endParaRPr lang="da-DK" dirty="0"/>
          </a:p>
        </p:txBody>
      </p:sp>
    </p:spTree>
    <p:extLst>
      <p:ext uri="{BB962C8B-B14F-4D97-AF65-F5344CB8AC3E}">
        <p14:creationId xmlns:p14="http://schemas.microsoft.com/office/powerpoint/2010/main" val="141106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14</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a:solidFill>
                  <a:schemeClr val="accent3"/>
                </a:solidFill>
              </a:rPr>
              <a:t>Game </a:t>
            </a:r>
            <a:r>
              <a:rPr lang="da-DK" dirty="0" err="1">
                <a:solidFill>
                  <a:schemeClr val="accent3"/>
                </a:solidFill>
              </a:rPr>
              <a:t>specifications</a:t>
            </a:r>
            <a:endParaRPr lang="da-DK" dirty="0">
              <a:solidFill>
                <a:schemeClr val="accent3"/>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a:xfrm>
            <a:off x="360362" y="2017058"/>
            <a:ext cx="8532625" cy="4182406"/>
          </a:xfrm>
        </p:spPr>
        <p:txBody>
          <a:bodyPr/>
          <a:lstStyle/>
          <a:p>
            <a:pPr marL="342900" indent="-342900">
              <a:buFont typeface="Wingdings" pitchFamily="2" charset="2"/>
              <a:buChar char="Ø"/>
            </a:pPr>
            <a:r>
              <a:rPr lang="da-DK" sz="2400" b="1" dirty="0" err="1">
                <a:solidFill>
                  <a:schemeClr val="accent3">
                    <a:lumMod val="50000"/>
                  </a:schemeClr>
                </a:solidFill>
              </a:rPr>
              <a:t>Intended</a:t>
            </a:r>
            <a:r>
              <a:rPr lang="da-DK" sz="2400" b="1" dirty="0">
                <a:solidFill>
                  <a:schemeClr val="accent3">
                    <a:lumMod val="50000"/>
                  </a:schemeClr>
                </a:solidFill>
              </a:rPr>
              <a:t> </a:t>
            </a:r>
            <a:r>
              <a:rPr lang="da-DK" sz="2400" b="1" dirty="0" err="1">
                <a:solidFill>
                  <a:schemeClr val="accent3">
                    <a:lumMod val="50000"/>
                  </a:schemeClr>
                </a:solidFill>
              </a:rPr>
              <a:t>users</a:t>
            </a:r>
            <a:r>
              <a:rPr lang="da-DK" sz="2400" b="1" dirty="0">
                <a:solidFill>
                  <a:schemeClr val="accent3">
                    <a:lumMod val="50000"/>
                  </a:schemeClr>
                </a:solidFill>
              </a:rPr>
              <a:t>: </a:t>
            </a:r>
            <a:r>
              <a:rPr lang="da-DK" sz="2400" b="1" dirty="0" err="1" smtClean="0">
                <a:solidFill>
                  <a:schemeClr val="accent3">
                    <a:lumMod val="50000"/>
                  </a:schemeClr>
                </a:solidFill>
              </a:rPr>
              <a:t>Army</a:t>
            </a:r>
            <a:r>
              <a:rPr lang="da-DK" sz="2400" b="1" dirty="0" smtClean="0">
                <a:solidFill>
                  <a:schemeClr val="accent3">
                    <a:lumMod val="50000"/>
                  </a:schemeClr>
                </a:solidFill>
              </a:rPr>
              <a:t> </a:t>
            </a:r>
            <a:r>
              <a:rPr lang="da-DK" sz="2400" b="1" dirty="0" err="1">
                <a:solidFill>
                  <a:schemeClr val="accent3">
                    <a:lumMod val="50000"/>
                  </a:schemeClr>
                </a:solidFill>
              </a:rPr>
              <a:t>cadets</a:t>
            </a:r>
            <a:r>
              <a:rPr lang="da-DK" sz="2400" b="1" dirty="0">
                <a:solidFill>
                  <a:schemeClr val="accent3">
                    <a:lumMod val="50000"/>
                  </a:schemeClr>
                </a:solidFill>
              </a:rPr>
              <a:t> and </a:t>
            </a:r>
            <a:r>
              <a:rPr lang="da-DK" sz="2400" b="1" dirty="0" err="1">
                <a:solidFill>
                  <a:schemeClr val="accent3">
                    <a:lumMod val="50000"/>
                  </a:schemeClr>
                </a:solidFill>
              </a:rPr>
              <a:t>intermediate-course</a:t>
            </a:r>
            <a:r>
              <a:rPr lang="da-DK" sz="2400" b="1" dirty="0">
                <a:solidFill>
                  <a:schemeClr val="accent3">
                    <a:lumMod val="50000"/>
                  </a:schemeClr>
                </a:solidFill>
              </a:rPr>
              <a:t> </a:t>
            </a:r>
            <a:r>
              <a:rPr lang="da-DK" sz="2400" b="1" dirty="0" smtClean="0">
                <a:solidFill>
                  <a:schemeClr val="accent3">
                    <a:lumMod val="50000"/>
                  </a:schemeClr>
                </a:solidFill>
              </a:rPr>
              <a:t>students at </a:t>
            </a:r>
            <a:r>
              <a:rPr lang="da-DK" sz="2400" b="1" dirty="0">
                <a:solidFill>
                  <a:schemeClr val="accent3">
                    <a:lumMod val="50000"/>
                  </a:schemeClr>
                </a:solidFill>
              </a:rPr>
              <a:t>the Royal Danish </a:t>
            </a:r>
            <a:r>
              <a:rPr lang="da-DK" sz="2400" b="1" dirty="0" err="1">
                <a:solidFill>
                  <a:schemeClr val="accent3">
                    <a:lumMod val="50000"/>
                  </a:schemeClr>
                </a:solidFill>
              </a:rPr>
              <a:t>Military</a:t>
            </a:r>
            <a:r>
              <a:rPr lang="da-DK" sz="2400" b="1" dirty="0">
                <a:solidFill>
                  <a:schemeClr val="accent3">
                    <a:lumMod val="50000"/>
                  </a:schemeClr>
                </a:solidFill>
              </a:rPr>
              <a:t> Academy. </a:t>
            </a:r>
          </a:p>
          <a:p>
            <a:pPr marL="342900" indent="-342900">
              <a:buFont typeface="Wingdings" pitchFamily="2" charset="2"/>
              <a:buChar char="Ø"/>
            </a:pPr>
            <a:r>
              <a:rPr lang="da-DK" sz="2400" b="1" dirty="0" err="1" smtClean="0">
                <a:solidFill>
                  <a:schemeClr val="accent3">
                    <a:lumMod val="50000"/>
                  </a:schemeClr>
                </a:solidFill>
              </a:rPr>
              <a:t>Used</a:t>
            </a:r>
            <a:r>
              <a:rPr lang="da-DK" sz="2400" b="1" dirty="0" smtClean="0">
                <a:solidFill>
                  <a:schemeClr val="accent3">
                    <a:lumMod val="50000"/>
                  </a:schemeClr>
                </a:solidFill>
              </a:rPr>
              <a:t> </a:t>
            </a:r>
            <a:r>
              <a:rPr lang="da-DK" sz="2400" b="1" dirty="0">
                <a:solidFill>
                  <a:schemeClr val="accent3">
                    <a:lumMod val="50000"/>
                  </a:schemeClr>
                </a:solidFill>
              </a:rPr>
              <a:t>in </a:t>
            </a:r>
            <a:r>
              <a:rPr lang="da-DK" sz="2400" b="1" dirty="0" err="1">
                <a:solidFill>
                  <a:schemeClr val="accent3">
                    <a:lumMod val="50000"/>
                  </a:schemeClr>
                </a:solidFill>
              </a:rPr>
              <a:t>connection</a:t>
            </a:r>
            <a:r>
              <a:rPr lang="da-DK" sz="2400" b="1" dirty="0">
                <a:solidFill>
                  <a:schemeClr val="accent3">
                    <a:lumMod val="50000"/>
                  </a:schemeClr>
                </a:solidFill>
              </a:rPr>
              <a:t> with </a:t>
            </a:r>
            <a:r>
              <a:rPr lang="da-DK" sz="2400" b="1" dirty="0" err="1">
                <a:solidFill>
                  <a:schemeClr val="accent3">
                    <a:lumMod val="50000"/>
                  </a:schemeClr>
                </a:solidFill>
              </a:rPr>
              <a:t>scheduled</a:t>
            </a:r>
            <a:r>
              <a:rPr lang="da-DK" sz="2400" b="1" dirty="0">
                <a:solidFill>
                  <a:schemeClr val="accent3">
                    <a:lumMod val="50000"/>
                  </a:schemeClr>
                </a:solidFill>
              </a:rPr>
              <a:t> </a:t>
            </a:r>
            <a:r>
              <a:rPr lang="da-DK" sz="2400" b="1" dirty="0" err="1">
                <a:solidFill>
                  <a:schemeClr val="accent3">
                    <a:lumMod val="50000"/>
                  </a:schemeClr>
                </a:solidFill>
              </a:rPr>
              <a:t>classes</a:t>
            </a:r>
            <a:r>
              <a:rPr lang="da-DK" sz="2400" b="1" dirty="0">
                <a:solidFill>
                  <a:schemeClr val="accent3">
                    <a:lumMod val="50000"/>
                  </a:schemeClr>
                </a:solidFill>
              </a:rPr>
              <a:t> as </a:t>
            </a:r>
            <a:r>
              <a:rPr lang="da-DK" sz="2400" b="1" dirty="0" err="1">
                <a:solidFill>
                  <a:schemeClr val="accent3">
                    <a:lumMod val="50000"/>
                  </a:schemeClr>
                </a:solidFill>
              </a:rPr>
              <a:t>well</a:t>
            </a:r>
            <a:r>
              <a:rPr lang="da-DK" sz="2400" b="1" dirty="0">
                <a:solidFill>
                  <a:schemeClr val="accent3">
                    <a:lumMod val="50000"/>
                  </a:schemeClr>
                </a:solidFill>
              </a:rPr>
              <a:t> as </a:t>
            </a:r>
            <a:r>
              <a:rPr lang="da-DK" sz="2400" b="1" dirty="0" smtClean="0">
                <a:solidFill>
                  <a:schemeClr val="accent3">
                    <a:lumMod val="50000"/>
                  </a:schemeClr>
                </a:solidFill>
              </a:rPr>
              <a:t>distance-</a:t>
            </a:r>
            <a:r>
              <a:rPr lang="da-DK" sz="2400" b="1" dirty="0" err="1" smtClean="0">
                <a:solidFill>
                  <a:schemeClr val="accent3">
                    <a:lumMod val="50000"/>
                  </a:schemeClr>
                </a:solidFill>
              </a:rPr>
              <a:t>learning</a:t>
            </a:r>
            <a:r>
              <a:rPr lang="da-DK" sz="2400" b="1" dirty="0" smtClean="0">
                <a:solidFill>
                  <a:schemeClr val="accent3">
                    <a:lumMod val="50000"/>
                  </a:schemeClr>
                </a:solidFill>
              </a:rPr>
              <a:t> </a:t>
            </a:r>
            <a:r>
              <a:rPr lang="da-DK" sz="2400" b="1" dirty="0">
                <a:solidFill>
                  <a:schemeClr val="accent3">
                    <a:lumMod val="50000"/>
                  </a:schemeClr>
                </a:solidFill>
              </a:rPr>
              <a:t>and </a:t>
            </a:r>
            <a:r>
              <a:rPr lang="da-DK" sz="2400" b="1" dirty="0" err="1">
                <a:solidFill>
                  <a:schemeClr val="accent3">
                    <a:lumMod val="50000"/>
                  </a:schemeClr>
                </a:solidFill>
              </a:rPr>
              <a:t>self-study</a:t>
            </a:r>
            <a:r>
              <a:rPr lang="da-DK" sz="2400" b="1" dirty="0">
                <a:solidFill>
                  <a:schemeClr val="accent3">
                    <a:lumMod val="50000"/>
                  </a:schemeClr>
                </a:solidFill>
              </a:rPr>
              <a:t> sessions.</a:t>
            </a:r>
          </a:p>
          <a:p>
            <a:pPr marL="342900" indent="-342900">
              <a:buFont typeface="Wingdings" pitchFamily="2" charset="2"/>
              <a:buChar char="Ø"/>
            </a:pPr>
            <a:r>
              <a:rPr lang="da-DK" sz="2400" b="1" dirty="0">
                <a:solidFill>
                  <a:schemeClr val="accent3">
                    <a:lumMod val="50000"/>
                  </a:schemeClr>
                </a:solidFill>
              </a:rPr>
              <a:t>10, 20, or 48 </a:t>
            </a:r>
            <a:r>
              <a:rPr lang="da-DK" sz="2400" b="1" dirty="0" err="1">
                <a:solidFill>
                  <a:schemeClr val="accent3">
                    <a:lumMod val="50000"/>
                  </a:schemeClr>
                </a:solidFill>
              </a:rPr>
              <a:t>questions</a:t>
            </a:r>
            <a:r>
              <a:rPr lang="da-DK" sz="2400" b="1" dirty="0">
                <a:solidFill>
                  <a:schemeClr val="accent3">
                    <a:lumMod val="50000"/>
                  </a:schemeClr>
                </a:solidFill>
              </a:rPr>
              <a:t>. </a:t>
            </a:r>
          </a:p>
          <a:p>
            <a:pPr marL="342900" indent="-342900">
              <a:buFont typeface="Wingdings" pitchFamily="2" charset="2"/>
              <a:buChar char="Ø"/>
            </a:pPr>
            <a:r>
              <a:rPr lang="da-DK" sz="2400" b="1" dirty="0">
                <a:solidFill>
                  <a:schemeClr val="accent3">
                    <a:lumMod val="50000"/>
                  </a:schemeClr>
                </a:solidFill>
              </a:rPr>
              <a:t>Scoring: </a:t>
            </a:r>
            <a:r>
              <a:rPr lang="da-DK" sz="2400" b="1" dirty="0" err="1">
                <a:solidFill>
                  <a:schemeClr val="accent3">
                    <a:lumMod val="50000"/>
                  </a:schemeClr>
                </a:solidFill>
              </a:rPr>
              <a:t>Sliding</a:t>
            </a:r>
            <a:r>
              <a:rPr lang="da-DK" sz="2400" b="1" dirty="0">
                <a:solidFill>
                  <a:schemeClr val="accent3">
                    <a:lumMod val="50000"/>
                  </a:schemeClr>
                </a:solidFill>
              </a:rPr>
              <a:t> </a:t>
            </a:r>
            <a:r>
              <a:rPr lang="da-DK" sz="2400" b="1" dirty="0" err="1">
                <a:solidFill>
                  <a:schemeClr val="accent3">
                    <a:lumMod val="50000"/>
                  </a:schemeClr>
                </a:solidFill>
              </a:rPr>
              <a:t>scale</a:t>
            </a:r>
            <a:r>
              <a:rPr lang="da-DK" sz="2400" b="1" dirty="0">
                <a:solidFill>
                  <a:schemeClr val="accent3">
                    <a:lumMod val="50000"/>
                  </a:schemeClr>
                </a:solidFill>
              </a:rPr>
              <a:t> </a:t>
            </a:r>
            <a:r>
              <a:rPr lang="da-DK" sz="2400" b="1" dirty="0">
                <a:solidFill>
                  <a:schemeClr val="accent3">
                    <a:lumMod val="50000"/>
                  </a:schemeClr>
                </a:solidFill>
                <a:latin typeface="Wingdings 3" panose="05040102010807070707" pitchFamily="18" charset="2"/>
              </a:rPr>
              <a:t>e</a:t>
            </a:r>
            <a:r>
              <a:rPr lang="da-DK" sz="2400" b="1" dirty="0">
                <a:solidFill>
                  <a:schemeClr val="accent3">
                    <a:lumMod val="50000"/>
                  </a:schemeClr>
                </a:solidFill>
              </a:rPr>
              <a:t> 5, 3, 1 points </a:t>
            </a:r>
            <a:r>
              <a:rPr lang="da-DK" sz="2400" b="1" dirty="0" err="1">
                <a:solidFill>
                  <a:schemeClr val="accent3">
                    <a:lumMod val="50000"/>
                  </a:schemeClr>
                </a:solidFill>
              </a:rPr>
              <a:t>depending</a:t>
            </a:r>
            <a:r>
              <a:rPr lang="da-DK" sz="2400" b="1" dirty="0">
                <a:solidFill>
                  <a:schemeClr val="accent3">
                    <a:lumMod val="50000"/>
                  </a:schemeClr>
                </a:solidFill>
              </a:rPr>
              <a:t> on </a:t>
            </a:r>
            <a:r>
              <a:rPr lang="da-DK" sz="2400" b="1" dirty="0" err="1">
                <a:solidFill>
                  <a:schemeClr val="accent3">
                    <a:lumMod val="50000"/>
                  </a:schemeClr>
                </a:solidFill>
              </a:rPr>
              <a:t>number</a:t>
            </a:r>
            <a:r>
              <a:rPr lang="da-DK" sz="2400" b="1" dirty="0">
                <a:solidFill>
                  <a:schemeClr val="accent3">
                    <a:lumMod val="50000"/>
                  </a:schemeClr>
                </a:solidFill>
              </a:rPr>
              <a:t> of </a:t>
            </a:r>
            <a:r>
              <a:rPr lang="da-DK" sz="2400" b="1" dirty="0" err="1">
                <a:solidFill>
                  <a:schemeClr val="accent3">
                    <a:lumMod val="50000"/>
                  </a:schemeClr>
                </a:solidFill>
              </a:rPr>
              <a:t>clues</a:t>
            </a:r>
            <a:r>
              <a:rPr lang="da-DK" sz="2400" b="1" dirty="0">
                <a:solidFill>
                  <a:schemeClr val="accent3">
                    <a:lumMod val="50000"/>
                  </a:schemeClr>
                </a:solidFill>
              </a:rPr>
              <a:t> </a:t>
            </a:r>
            <a:r>
              <a:rPr lang="da-DK" sz="2400" b="1" dirty="0" err="1">
                <a:solidFill>
                  <a:schemeClr val="accent3">
                    <a:lumMod val="50000"/>
                  </a:schemeClr>
                </a:solidFill>
              </a:rPr>
              <a:t>needed</a:t>
            </a:r>
            <a:r>
              <a:rPr lang="da-DK" sz="2400" b="1" dirty="0">
                <a:solidFill>
                  <a:schemeClr val="accent3">
                    <a:lumMod val="50000"/>
                  </a:schemeClr>
                </a:solidFill>
              </a:rPr>
              <a:t>. 1 point for </a:t>
            </a:r>
            <a:r>
              <a:rPr lang="da-DK" sz="2400" b="1" dirty="0" err="1">
                <a:solidFill>
                  <a:schemeClr val="accent3">
                    <a:lumMod val="50000"/>
                  </a:schemeClr>
                </a:solidFill>
              </a:rPr>
              <a:t>each</a:t>
            </a:r>
            <a:r>
              <a:rPr lang="da-DK" sz="2400" b="1" dirty="0">
                <a:solidFill>
                  <a:schemeClr val="accent3">
                    <a:lumMod val="50000"/>
                  </a:schemeClr>
                </a:solidFill>
              </a:rPr>
              <a:t> </a:t>
            </a:r>
            <a:r>
              <a:rPr lang="da-DK" sz="2400" b="1" dirty="0" smtClean="0">
                <a:solidFill>
                  <a:schemeClr val="accent3">
                    <a:lumMod val="50000"/>
                  </a:schemeClr>
                </a:solidFill>
              </a:rPr>
              <a:t>bonus </a:t>
            </a:r>
            <a:r>
              <a:rPr lang="da-DK" sz="2400" b="1" dirty="0" err="1" smtClean="0">
                <a:solidFill>
                  <a:schemeClr val="accent3">
                    <a:lumMod val="50000"/>
                  </a:schemeClr>
                </a:solidFill>
              </a:rPr>
              <a:t>question</a:t>
            </a:r>
            <a:r>
              <a:rPr lang="da-DK" sz="2400" b="1" dirty="0">
                <a:solidFill>
                  <a:schemeClr val="accent3">
                    <a:lumMod val="50000"/>
                  </a:schemeClr>
                </a:solidFill>
              </a:rPr>
              <a:t>. High score </a:t>
            </a:r>
            <a:r>
              <a:rPr lang="da-DK" sz="2400" b="1" dirty="0" err="1">
                <a:solidFill>
                  <a:schemeClr val="accent3">
                    <a:lumMod val="50000"/>
                  </a:schemeClr>
                </a:solidFill>
              </a:rPr>
              <a:t>registered</a:t>
            </a:r>
            <a:r>
              <a:rPr lang="da-DK" sz="2400" b="1" dirty="0">
                <a:solidFill>
                  <a:schemeClr val="accent3">
                    <a:lumMod val="50000"/>
                  </a:schemeClr>
                </a:solidFill>
              </a:rPr>
              <a:t>.</a:t>
            </a:r>
          </a:p>
          <a:p>
            <a:pPr marL="342900" indent="-342900">
              <a:buFont typeface="Wingdings" pitchFamily="2" charset="2"/>
              <a:buChar char="Ø"/>
            </a:pPr>
            <a:r>
              <a:rPr lang="da-DK" sz="2400" b="1" dirty="0">
                <a:solidFill>
                  <a:schemeClr val="accent3">
                    <a:lumMod val="50000"/>
                  </a:schemeClr>
                </a:solidFill>
              </a:rPr>
              <a:t>UK and US </a:t>
            </a:r>
            <a:r>
              <a:rPr lang="da-DK" sz="2400" b="1" dirty="0" err="1">
                <a:solidFill>
                  <a:schemeClr val="accent3">
                    <a:lumMod val="50000"/>
                  </a:schemeClr>
                </a:solidFill>
              </a:rPr>
              <a:t>pronunciation</a:t>
            </a:r>
            <a:r>
              <a:rPr lang="da-DK" sz="2400" b="1" dirty="0">
                <a:solidFill>
                  <a:schemeClr val="accent3">
                    <a:lumMod val="50000"/>
                  </a:schemeClr>
                </a:solidFill>
              </a:rPr>
              <a:t>.</a:t>
            </a:r>
          </a:p>
          <a:p>
            <a:pPr marL="342900" indent="-342900">
              <a:buFont typeface="Wingdings" pitchFamily="2" charset="2"/>
              <a:buChar char="Ø"/>
            </a:pPr>
            <a:r>
              <a:rPr lang="da-DK" sz="2400" b="1" dirty="0">
                <a:solidFill>
                  <a:schemeClr val="accent3">
                    <a:lumMod val="50000"/>
                  </a:schemeClr>
                </a:solidFill>
              </a:rPr>
              <a:t>Spelling: ATTACK, Attack, </a:t>
            </a:r>
            <a:r>
              <a:rPr lang="da-DK" sz="2400" b="1" dirty="0" err="1">
                <a:solidFill>
                  <a:schemeClr val="accent3">
                    <a:lumMod val="50000"/>
                  </a:schemeClr>
                </a:solidFill>
              </a:rPr>
              <a:t>attack</a:t>
            </a:r>
            <a:r>
              <a:rPr lang="da-DK" sz="2400" b="1" dirty="0">
                <a:solidFill>
                  <a:schemeClr val="accent3">
                    <a:lumMod val="50000"/>
                  </a:schemeClr>
                </a:solidFill>
              </a:rPr>
              <a:t> </a:t>
            </a:r>
            <a:r>
              <a:rPr lang="da-DK" sz="2400" b="1" dirty="0">
                <a:solidFill>
                  <a:schemeClr val="accent3">
                    <a:lumMod val="50000"/>
                  </a:schemeClr>
                </a:solidFill>
                <a:sym typeface="Wingdings" panose="05000000000000000000" pitchFamily="2" charset="2"/>
              </a:rPr>
              <a:t>       </a:t>
            </a:r>
            <a:r>
              <a:rPr lang="da-DK" sz="2400" b="1" dirty="0" err="1">
                <a:solidFill>
                  <a:schemeClr val="accent3">
                    <a:lumMod val="50000"/>
                  </a:schemeClr>
                </a:solidFill>
                <a:sym typeface="Wingdings" panose="05000000000000000000" pitchFamily="2" charset="2"/>
              </a:rPr>
              <a:t>atack</a:t>
            </a:r>
            <a:r>
              <a:rPr lang="da-DK" sz="2400" b="1" dirty="0">
                <a:solidFill>
                  <a:schemeClr val="accent3">
                    <a:lumMod val="50000"/>
                  </a:schemeClr>
                </a:solidFill>
                <a:sym typeface="Wingdings" panose="05000000000000000000" pitchFamily="2" charset="2"/>
              </a:rPr>
              <a:t> </a:t>
            </a:r>
            <a:endParaRPr lang="da-DK" sz="2400" b="1" dirty="0">
              <a:solidFill>
                <a:schemeClr val="accent3">
                  <a:lumMod val="50000"/>
                </a:schemeClr>
              </a:solidFill>
            </a:endParaRPr>
          </a:p>
          <a:p>
            <a:pPr marL="342900" indent="-342900">
              <a:buFont typeface="Wingdings" pitchFamily="2" charset="2"/>
              <a:buChar char="Ø"/>
            </a:pPr>
            <a:r>
              <a:rPr lang="da-DK" sz="2400" b="1" dirty="0">
                <a:solidFill>
                  <a:schemeClr val="accent3">
                    <a:lumMod val="50000"/>
                  </a:schemeClr>
                </a:solidFill>
              </a:rPr>
              <a:t>Initial </a:t>
            </a:r>
            <a:r>
              <a:rPr lang="da-DK" sz="2400" b="1" dirty="0" err="1">
                <a:solidFill>
                  <a:schemeClr val="accent3">
                    <a:lumMod val="50000"/>
                  </a:schemeClr>
                </a:solidFill>
              </a:rPr>
              <a:t>meta-instruction</a:t>
            </a:r>
            <a:r>
              <a:rPr lang="da-DK" sz="2400" b="1" dirty="0">
                <a:solidFill>
                  <a:schemeClr val="accent3">
                    <a:lumMod val="50000"/>
                  </a:schemeClr>
                </a:solidFill>
              </a:rPr>
              <a:t> in Danish. </a:t>
            </a:r>
            <a:r>
              <a:rPr lang="da-DK" sz="2400" b="1" dirty="0" err="1">
                <a:solidFill>
                  <a:schemeClr val="accent3">
                    <a:lumMod val="50000"/>
                  </a:schemeClr>
                </a:solidFill>
              </a:rPr>
              <a:t>Otherwise</a:t>
            </a:r>
            <a:r>
              <a:rPr lang="da-DK" sz="2400" b="1" dirty="0">
                <a:solidFill>
                  <a:schemeClr val="accent3">
                    <a:lumMod val="50000"/>
                  </a:schemeClr>
                </a:solidFill>
              </a:rPr>
              <a:t> in English.</a:t>
            </a:r>
          </a:p>
          <a:p>
            <a:endParaRPr lang="da-DK" dirty="0"/>
          </a:p>
        </p:txBody>
      </p:sp>
    </p:spTree>
    <p:extLst>
      <p:ext uri="{BB962C8B-B14F-4D97-AF65-F5344CB8AC3E}">
        <p14:creationId xmlns:p14="http://schemas.microsoft.com/office/powerpoint/2010/main" val="3844189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15</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a:solidFill>
                  <a:schemeClr val="accent3"/>
                </a:solidFill>
              </a:rPr>
              <a:t>The </a:t>
            </a:r>
            <a:r>
              <a:rPr lang="da-DK" dirty="0" err="1">
                <a:solidFill>
                  <a:schemeClr val="accent3"/>
                </a:solidFill>
              </a:rPr>
              <a:t>task-verb</a:t>
            </a:r>
            <a:r>
              <a:rPr lang="da-DK" dirty="0">
                <a:solidFill>
                  <a:schemeClr val="accent3"/>
                </a:solidFill>
              </a:rPr>
              <a:t> game</a:t>
            </a: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algn="ctr"/>
            <a:endParaRPr lang="da-DK" sz="4400" b="1" dirty="0">
              <a:hlinkClick r:id="rId2"/>
            </a:endParaRPr>
          </a:p>
          <a:p>
            <a:pPr algn="ctr"/>
            <a:endParaRPr lang="da-DK" sz="4400" b="1" dirty="0" smtClean="0">
              <a:solidFill>
                <a:schemeClr val="accent3">
                  <a:lumMod val="50000"/>
                </a:schemeClr>
              </a:solidFill>
              <a:hlinkClick r:id="rId2"/>
            </a:endParaRPr>
          </a:p>
          <a:p>
            <a:pPr algn="ctr"/>
            <a:r>
              <a:rPr lang="da-DK" sz="4400" b="1" dirty="0" smtClean="0">
                <a:solidFill>
                  <a:schemeClr val="accent3">
                    <a:lumMod val="50000"/>
                  </a:schemeClr>
                </a:solidFill>
                <a:hlinkClick r:id="rId2"/>
              </a:rPr>
              <a:t>http</a:t>
            </a:r>
            <a:r>
              <a:rPr lang="da-DK" sz="4400" b="1" dirty="0">
                <a:solidFill>
                  <a:schemeClr val="accent3">
                    <a:lumMod val="50000"/>
                  </a:schemeClr>
                </a:solidFill>
                <a:hlinkClick r:id="rId2"/>
              </a:rPr>
              <a:t>://www.fels.dk/spil/</a:t>
            </a:r>
            <a:endParaRPr lang="da-DK" sz="4400" b="1" dirty="0">
              <a:solidFill>
                <a:schemeClr val="accent3">
                  <a:lumMod val="50000"/>
                </a:schemeClr>
              </a:solidFill>
            </a:endParaRPr>
          </a:p>
          <a:p>
            <a:endParaRPr lang="da-DK" dirty="0">
              <a:solidFill>
                <a:schemeClr val="accent3">
                  <a:lumMod val="50000"/>
                </a:schemeClr>
              </a:solidFill>
            </a:endParaRPr>
          </a:p>
        </p:txBody>
      </p:sp>
    </p:spTree>
    <p:extLst>
      <p:ext uri="{BB962C8B-B14F-4D97-AF65-F5344CB8AC3E}">
        <p14:creationId xmlns:p14="http://schemas.microsoft.com/office/powerpoint/2010/main" val="2730703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16</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a:solidFill>
                  <a:schemeClr val="accent3"/>
                </a:solidFill>
              </a:rPr>
              <a:t>English/Danish </a:t>
            </a:r>
            <a:r>
              <a:rPr lang="da-DK" dirty="0" err="1">
                <a:solidFill>
                  <a:schemeClr val="accent3"/>
                </a:solidFill>
              </a:rPr>
              <a:t>nomenclature</a:t>
            </a:r>
            <a:endParaRPr lang="da-DK" dirty="0">
              <a:solidFill>
                <a:schemeClr val="accent3"/>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marL="342900" indent="-342900">
              <a:buFont typeface="Wingdings" pitchFamily="2" charset="2"/>
              <a:buChar char="Ø"/>
            </a:pPr>
            <a:r>
              <a:rPr lang="da-DK" sz="2400" b="1" dirty="0" err="1">
                <a:solidFill>
                  <a:schemeClr val="accent3">
                    <a:lumMod val="50000"/>
                  </a:schemeClr>
                </a:solidFill>
              </a:rPr>
              <a:t>Intended</a:t>
            </a:r>
            <a:r>
              <a:rPr lang="da-DK" sz="2400" b="1" dirty="0">
                <a:solidFill>
                  <a:schemeClr val="accent3">
                    <a:lumMod val="50000"/>
                  </a:schemeClr>
                </a:solidFill>
              </a:rPr>
              <a:t> </a:t>
            </a:r>
            <a:r>
              <a:rPr lang="da-DK" sz="2400" b="1" dirty="0" err="1">
                <a:solidFill>
                  <a:schemeClr val="accent3">
                    <a:lumMod val="50000"/>
                  </a:schemeClr>
                </a:solidFill>
              </a:rPr>
              <a:t>users</a:t>
            </a:r>
            <a:r>
              <a:rPr lang="da-DK" sz="2400" b="1" dirty="0">
                <a:solidFill>
                  <a:schemeClr val="accent3">
                    <a:lumMod val="50000"/>
                  </a:schemeClr>
                </a:solidFill>
              </a:rPr>
              <a:t>: All </a:t>
            </a:r>
            <a:r>
              <a:rPr lang="da-DK" sz="2400" b="1" dirty="0" err="1">
                <a:solidFill>
                  <a:schemeClr val="accent3">
                    <a:lumMod val="50000"/>
                  </a:schemeClr>
                </a:solidFill>
              </a:rPr>
              <a:t>army</a:t>
            </a:r>
            <a:r>
              <a:rPr lang="da-DK" sz="2400" b="1" dirty="0">
                <a:solidFill>
                  <a:schemeClr val="accent3">
                    <a:lumMod val="50000"/>
                  </a:schemeClr>
                </a:solidFill>
              </a:rPr>
              <a:t> </a:t>
            </a:r>
            <a:r>
              <a:rPr lang="da-DK" sz="2400" b="1" dirty="0" err="1">
                <a:solidFill>
                  <a:schemeClr val="accent3">
                    <a:lumMod val="50000"/>
                  </a:schemeClr>
                </a:solidFill>
              </a:rPr>
              <a:t>personnel</a:t>
            </a:r>
            <a:r>
              <a:rPr lang="da-DK" sz="2400" b="1" dirty="0">
                <a:solidFill>
                  <a:schemeClr val="accent3">
                    <a:lumMod val="50000"/>
                  </a:schemeClr>
                </a:solidFill>
              </a:rPr>
              <a:t>.</a:t>
            </a:r>
          </a:p>
          <a:p>
            <a:pPr marL="342900" indent="-342900">
              <a:buFont typeface="Wingdings" pitchFamily="2" charset="2"/>
              <a:buChar char="Ø"/>
            </a:pPr>
            <a:r>
              <a:rPr lang="da-DK" sz="2400" b="1" dirty="0">
                <a:solidFill>
                  <a:schemeClr val="accent3">
                    <a:lumMod val="50000"/>
                  </a:schemeClr>
                </a:solidFill>
              </a:rPr>
              <a:t>It is a </a:t>
            </a:r>
            <a:r>
              <a:rPr lang="da-DK" sz="2400" b="1" dirty="0" err="1">
                <a:solidFill>
                  <a:schemeClr val="accent3">
                    <a:lumMod val="50000"/>
                  </a:schemeClr>
                </a:solidFill>
              </a:rPr>
              <a:t>word</a:t>
            </a:r>
            <a:r>
              <a:rPr lang="da-DK" sz="2400" b="1" dirty="0">
                <a:solidFill>
                  <a:schemeClr val="accent3">
                    <a:lumMod val="50000"/>
                  </a:schemeClr>
                </a:solidFill>
              </a:rPr>
              <a:t> list; NOT a </a:t>
            </a:r>
            <a:r>
              <a:rPr lang="da-DK" sz="2400" b="1" dirty="0" err="1">
                <a:solidFill>
                  <a:schemeClr val="accent3">
                    <a:lumMod val="50000"/>
                  </a:schemeClr>
                </a:solidFill>
              </a:rPr>
              <a:t>dictionary</a:t>
            </a:r>
            <a:r>
              <a:rPr lang="da-DK" sz="2400" b="1" dirty="0">
                <a:solidFill>
                  <a:schemeClr val="accent3">
                    <a:lumMod val="50000"/>
                  </a:schemeClr>
                </a:solidFill>
              </a:rPr>
              <a:t>.</a:t>
            </a:r>
          </a:p>
          <a:p>
            <a:pPr marL="342900" indent="-342900">
              <a:buFont typeface="Wingdings" pitchFamily="2" charset="2"/>
              <a:buChar char="Ø"/>
            </a:pPr>
            <a:r>
              <a:rPr lang="da-DK" sz="2400" b="1" dirty="0" err="1">
                <a:solidFill>
                  <a:schemeClr val="accent3">
                    <a:lumMod val="50000"/>
                  </a:schemeClr>
                </a:solidFill>
              </a:rPr>
              <a:t>Authorized</a:t>
            </a:r>
            <a:r>
              <a:rPr lang="da-DK" sz="2400" b="1" dirty="0">
                <a:solidFill>
                  <a:schemeClr val="accent3">
                    <a:lumMod val="50000"/>
                  </a:schemeClr>
                </a:solidFill>
              </a:rPr>
              <a:t> terms (</a:t>
            </a:r>
            <a:r>
              <a:rPr lang="da-DK" sz="2400" b="1" dirty="0" err="1">
                <a:solidFill>
                  <a:schemeClr val="accent3">
                    <a:lumMod val="50000"/>
                  </a:schemeClr>
                </a:solidFill>
              </a:rPr>
              <a:t>authentic</a:t>
            </a:r>
            <a:r>
              <a:rPr lang="da-DK" sz="2400" b="1" dirty="0">
                <a:solidFill>
                  <a:schemeClr val="accent3">
                    <a:lumMod val="50000"/>
                  </a:schemeClr>
                </a:solidFill>
              </a:rPr>
              <a:t> NS </a:t>
            </a:r>
            <a:r>
              <a:rPr lang="da-DK" sz="2400" b="1" dirty="0" err="1">
                <a:solidFill>
                  <a:schemeClr val="accent3">
                    <a:lumMod val="50000"/>
                  </a:schemeClr>
                </a:solidFill>
              </a:rPr>
              <a:t>FMs</a:t>
            </a:r>
            <a:r>
              <a:rPr lang="da-DK" sz="2400" b="1" dirty="0">
                <a:solidFill>
                  <a:schemeClr val="accent3">
                    <a:lumMod val="50000"/>
                  </a:schemeClr>
                </a:solidFill>
              </a:rPr>
              <a:t>, </a:t>
            </a:r>
            <a:r>
              <a:rPr lang="da-DK" sz="2400" b="1" dirty="0" err="1">
                <a:solidFill>
                  <a:schemeClr val="accent3">
                    <a:lumMod val="50000"/>
                  </a:schemeClr>
                </a:solidFill>
              </a:rPr>
              <a:t>glossaries</a:t>
            </a:r>
            <a:r>
              <a:rPr lang="da-DK" sz="2400" b="1" dirty="0">
                <a:solidFill>
                  <a:schemeClr val="accent3">
                    <a:lumMod val="50000"/>
                  </a:schemeClr>
                </a:solidFill>
              </a:rPr>
              <a:t>, </a:t>
            </a:r>
            <a:r>
              <a:rPr lang="da-DK" sz="2400" b="1" dirty="0" err="1" smtClean="0">
                <a:solidFill>
                  <a:schemeClr val="accent3">
                    <a:lumMod val="50000"/>
                  </a:schemeClr>
                </a:solidFill>
              </a:rPr>
              <a:t>directives</a:t>
            </a:r>
            <a:r>
              <a:rPr lang="da-DK" sz="2400" b="1" dirty="0" smtClean="0">
                <a:solidFill>
                  <a:schemeClr val="accent3">
                    <a:lumMod val="50000"/>
                  </a:schemeClr>
                </a:solidFill>
              </a:rPr>
              <a:t> etc.)</a:t>
            </a:r>
            <a:endParaRPr lang="da-DK" sz="2400" b="1" dirty="0">
              <a:solidFill>
                <a:schemeClr val="accent3">
                  <a:lumMod val="50000"/>
                </a:schemeClr>
              </a:solidFill>
            </a:endParaRPr>
          </a:p>
          <a:p>
            <a:pPr marL="342900" indent="-342900">
              <a:buFont typeface="Wingdings" pitchFamily="2" charset="2"/>
              <a:buChar char="Ø"/>
            </a:pPr>
            <a:r>
              <a:rPr lang="da-DK" sz="2400" b="1" u="sng" dirty="0">
                <a:solidFill>
                  <a:schemeClr val="accent3">
                    <a:lumMod val="50000"/>
                  </a:schemeClr>
                </a:solidFill>
              </a:rPr>
              <a:t>NOT</a:t>
            </a:r>
            <a:r>
              <a:rPr lang="da-DK" sz="2400" b="1" dirty="0">
                <a:solidFill>
                  <a:schemeClr val="accent3">
                    <a:lumMod val="50000"/>
                  </a:schemeClr>
                </a:solidFill>
              </a:rPr>
              <a:t> ”</a:t>
            </a:r>
            <a:r>
              <a:rPr lang="da-DK" sz="2400" b="1" dirty="0" err="1">
                <a:solidFill>
                  <a:schemeClr val="accent3">
                    <a:lumMod val="50000"/>
                  </a:schemeClr>
                </a:solidFill>
              </a:rPr>
              <a:t>this</a:t>
            </a:r>
            <a:r>
              <a:rPr lang="da-DK" sz="2400" b="1" dirty="0">
                <a:solidFill>
                  <a:schemeClr val="accent3">
                    <a:lumMod val="50000"/>
                  </a:schemeClr>
                </a:solidFill>
              </a:rPr>
              <a:t> is </a:t>
            </a:r>
            <a:r>
              <a:rPr lang="da-DK" sz="2400" b="1" dirty="0" err="1">
                <a:solidFill>
                  <a:schemeClr val="accent3">
                    <a:lumMod val="50000"/>
                  </a:schemeClr>
                </a:solidFill>
              </a:rPr>
              <a:t>what</a:t>
            </a:r>
            <a:r>
              <a:rPr lang="da-DK" sz="2400" b="1" dirty="0">
                <a:solidFill>
                  <a:schemeClr val="accent3">
                    <a:lumMod val="50000"/>
                  </a:schemeClr>
                </a:solidFill>
              </a:rPr>
              <a:t> </a:t>
            </a:r>
            <a:r>
              <a:rPr lang="da-DK" sz="2400" b="1" dirty="0" err="1">
                <a:solidFill>
                  <a:schemeClr val="accent3">
                    <a:lumMod val="50000"/>
                  </a:schemeClr>
                </a:solidFill>
              </a:rPr>
              <a:t>we</a:t>
            </a:r>
            <a:r>
              <a:rPr lang="da-DK" sz="2400" b="1" dirty="0">
                <a:solidFill>
                  <a:schemeClr val="accent3">
                    <a:lumMod val="50000"/>
                  </a:schemeClr>
                </a:solidFill>
              </a:rPr>
              <a:t> </a:t>
            </a:r>
            <a:r>
              <a:rPr lang="da-DK" sz="2400" b="1" dirty="0" err="1">
                <a:solidFill>
                  <a:schemeClr val="accent3">
                    <a:lumMod val="50000"/>
                  </a:schemeClr>
                </a:solidFill>
              </a:rPr>
              <a:t>said</a:t>
            </a:r>
            <a:r>
              <a:rPr lang="da-DK" sz="2400" b="1" dirty="0">
                <a:solidFill>
                  <a:schemeClr val="accent3">
                    <a:lumMod val="50000"/>
                  </a:schemeClr>
                </a:solidFill>
              </a:rPr>
              <a:t> on Team 10 in </a:t>
            </a:r>
            <a:r>
              <a:rPr lang="da-DK" sz="2400" b="1" dirty="0" err="1">
                <a:solidFill>
                  <a:schemeClr val="accent3">
                    <a:lumMod val="50000"/>
                  </a:schemeClr>
                </a:solidFill>
              </a:rPr>
              <a:t>Iraq</a:t>
            </a:r>
            <a:r>
              <a:rPr lang="da-DK" sz="2400" b="1" dirty="0">
                <a:solidFill>
                  <a:schemeClr val="accent3">
                    <a:lumMod val="50000"/>
                  </a:schemeClr>
                </a:solidFill>
              </a:rPr>
              <a:t>, I </a:t>
            </a:r>
            <a:r>
              <a:rPr lang="da-DK" sz="2400" b="1" dirty="0" err="1">
                <a:solidFill>
                  <a:schemeClr val="accent3">
                    <a:lumMod val="50000"/>
                  </a:schemeClr>
                </a:solidFill>
              </a:rPr>
              <a:t>think</a:t>
            </a:r>
            <a:r>
              <a:rPr lang="da-DK" sz="2400" b="1" dirty="0">
                <a:solidFill>
                  <a:schemeClr val="accent3">
                    <a:lumMod val="50000"/>
                  </a:schemeClr>
                </a:solidFill>
              </a:rPr>
              <a:t>”.</a:t>
            </a:r>
            <a:endParaRPr lang="da-DK" sz="2400" b="1" u="sng" dirty="0">
              <a:solidFill>
                <a:schemeClr val="accent3">
                  <a:lumMod val="50000"/>
                </a:schemeClr>
              </a:solidFill>
            </a:endParaRPr>
          </a:p>
          <a:p>
            <a:pPr marL="342900" indent="-342900">
              <a:buFont typeface="Wingdings" pitchFamily="2" charset="2"/>
              <a:buChar char="Ø"/>
            </a:pPr>
            <a:r>
              <a:rPr lang="da-DK" sz="2400" b="1" dirty="0" err="1">
                <a:solidFill>
                  <a:schemeClr val="accent3">
                    <a:lumMod val="50000"/>
                  </a:schemeClr>
                </a:solidFill>
              </a:rPr>
              <a:t>Predominantly</a:t>
            </a:r>
            <a:r>
              <a:rPr lang="da-DK" sz="2400" b="1" dirty="0">
                <a:solidFill>
                  <a:schemeClr val="accent3">
                    <a:lumMod val="50000"/>
                  </a:schemeClr>
                </a:solidFill>
              </a:rPr>
              <a:t> UK and US; </a:t>
            </a:r>
            <a:r>
              <a:rPr lang="da-DK" sz="2400" b="1" dirty="0" err="1">
                <a:solidFill>
                  <a:schemeClr val="accent3">
                    <a:lumMod val="50000"/>
                  </a:schemeClr>
                </a:solidFill>
              </a:rPr>
              <a:t>some</a:t>
            </a:r>
            <a:r>
              <a:rPr lang="da-DK" sz="2400" b="1" dirty="0">
                <a:solidFill>
                  <a:schemeClr val="accent3">
                    <a:lumMod val="50000"/>
                  </a:schemeClr>
                </a:solidFill>
              </a:rPr>
              <a:t> NATO, a </a:t>
            </a:r>
            <a:r>
              <a:rPr lang="da-DK" sz="2400" b="1" dirty="0" err="1">
                <a:solidFill>
                  <a:schemeClr val="accent3">
                    <a:lumMod val="50000"/>
                  </a:schemeClr>
                </a:solidFill>
              </a:rPr>
              <a:t>wee</a:t>
            </a:r>
            <a:r>
              <a:rPr lang="da-DK" sz="2400" b="1" dirty="0">
                <a:solidFill>
                  <a:schemeClr val="accent3">
                    <a:lumMod val="50000"/>
                  </a:schemeClr>
                </a:solidFill>
              </a:rPr>
              <a:t> bit CAN.</a:t>
            </a:r>
          </a:p>
          <a:p>
            <a:pPr marL="342900" indent="-342900">
              <a:buFont typeface="Wingdings" pitchFamily="2" charset="2"/>
              <a:buChar char="Ø"/>
            </a:pPr>
            <a:r>
              <a:rPr lang="da-DK" sz="2400" b="1" dirty="0">
                <a:solidFill>
                  <a:schemeClr val="accent3">
                    <a:lumMod val="50000"/>
                  </a:schemeClr>
                </a:solidFill>
              </a:rPr>
              <a:t>Words with </a:t>
            </a:r>
            <a:r>
              <a:rPr lang="da-DK" sz="2400" b="1" dirty="0" err="1">
                <a:solidFill>
                  <a:schemeClr val="accent3">
                    <a:lumMod val="50000"/>
                  </a:schemeClr>
                </a:solidFill>
              </a:rPr>
              <a:t>several</a:t>
            </a:r>
            <a:r>
              <a:rPr lang="da-DK" sz="2400" b="1" dirty="0">
                <a:solidFill>
                  <a:schemeClr val="accent3">
                    <a:lumMod val="50000"/>
                  </a:schemeClr>
                </a:solidFill>
              </a:rPr>
              <a:t> </a:t>
            </a:r>
            <a:r>
              <a:rPr lang="da-DK" sz="2400" b="1" dirty="0" err="1">
                <a:solidFill>
                  <a:schemeClr val="accent3">
                    <a:lumMod val="50000"/>
                  </a:schemeClr>
                </a:solidFill>
              </a:rPr>
              <a:t>context</a:t>
            </a:r>
            <a:r>
              <a:rPr lang="da-DK" sz="2400" b="1" dirty="0">
                <a:solidFill>
                  <a:schemeClr val="accent3">
                    <a:lumMod val="50000"/>
                  </a:schemeClr>
                </a:solidFill>
              </a:rPr>
              <a:t>-dependent </a:t>
            </a:r>
            <a:r>
              <a:rPr lang="da-DK" sz="2400" b="1" dirty="0" err="1">
                <a:solidFill>
                  <a:schemeClr val="accent3">
                    <a:lumMod val="50000"/>
                  </a:schemeClr>
                </a:solidFill>
              </a:rPr>
              <a:t>meanings</a:t>
            </a:r>
            <a:r>
              <a:rPr lang="da-DK" sz="2400" b="1" dirty="0">
                <a:solidFill>
                  <a:schemeClr val="accent3">
                    <a:lumMod val="50000"/>
                  </a:schemeClr>
                </a:solidFill>
              </a:rPr>
              <a:t> (1), (2), (3)…..</a:t>
            </a:r>
          </a:p>
          <a:p>
            <a:pPr marL="342900" indent="-342900">
              <a:buFont typeface="Wingdings" pitchFamily="2" charset="2"/>
              <a:buChar char="Ø"/>
            </a:pPr>
            <a:r>
              <a:rPr lang="da-DK" sz="2400" b="1" dirty="0">
                <a:solidFill>
                  <a:schemeClr val="accent3">
                    <a:lumMod val="50000"/>
                  </a:schemeClr>
                </a:solidFill>
              </a:rPr>
              <a:t>Commands!</a:t>
            </a:r>
          </a:p>
          <a:p>
            <a:pPr marL="342900" indent="-342900">
              <a:buFont typeface="Wingdings" pitchFamily="2" charset="2"/>
              <a:buChar char="Ø"/>
            </a:pPr>
            <a:r>
              <a:rPr lang="da-DK" sz="2400" b="1" dirty="0">
                <a:solidFill>
                  <a:schemeClr val="accent3">
                    <a:lumMod val="50000"/>
                  </a:schemeClr>
                </a:solidFill>
              </a:rPr>
              <a:t>PRO WORDS</a:t>
            </a:r>
          </a:p>
          <a:p>
            <a:endParaRPr lang="da-DK" dirty="0"/>
          </a:p>
        </p:txBody>
      </p:sp>
    </p:spTree>
    <p:extLst>
      <p:ext uri="{BB962C8B-B14F-4D97-AF65-F5344CB8AC3E}">
        <p14:creationId xmlns:p14="http://schemas.microsoft.com/office/powerpoint/2010/main" val="870407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17</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smtClean="0">
                <a:solidFill>
                  <a:srgbClr val="00B050"/>
                </a:solidFill>
              </a:rPr>
              <a:t>Army</a:t>
            </a:r>
            <a:r>
              <a:rPr lang="da-DK" dirty="0" smtClean="0">
                <a:solidFill>
                  <a:srgbClr val="00B050"/>
                </a:solidFill>
              </a:rPr>
              <a:t> </a:t>
            </a:r>
            <a:r>
              <a:rPr lang="da-DK" dirty="0" err="1" smtClean="0">
                <a:solidFill>
                  <a:srgbClr val="00B050"/>
                </a:solidFill>
              </a:rPr>
              <a:t>tactical</a:t>
            </a:r>
            <a:r>
              <a:rPr lang="da-DK" dirty="0" smtClean="0">
                <a:solidFill>
                  <a:srgbClr val="00B050"/>
                </a:solidFill>
              </a:rPr>
              <a:t> terms</a:t>
            </a:r>
            <a:endParaRPr lang="da-DK" dirty="0">
              <a:solidFill>
                <a:srgbClr val="00B050"/>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algn="ctr"/>
            <a:endParaRPr lang="da-DK" sz="4400" dirty="0" smtClean="0">
              <a:solidFill>
                <a:schemeClr val="accent3">
                  <a:lumMod val="50000"/>
                </a:schemeClr>
              </a:solidFill>
            </a:endParaRPr>
          </a:p>
          <a:p>
            <a:pPr algn="ctr"/>
            <a:endParaRPr lang="da-DK" sz="4400" dirty="0">
              <a:solidFill>
                <a:schemeClr val="accent3">
                  <a:lumMod val="50000"/>
                </a:schemeClr>
              </a:solidFill>
            </a:endParaRPr>
          </a:p>
          <a:p>
            <a:pPr algn="ctr"/>
            <a:r>
              <a:rPr lang="da-DK" sz="4400" dirty="0">
                <a:solidFill>
                  <a:schemeClr val="accent3">
                    <a:lumMod val="50000"/>
                  </a:schemeClr>
                </a:solidFill>
                <a:hlinkClick r:id="rId2"/>
              </a:rPr>
              <a:t>http://dfo.fels.dk</a:t>
            </a:r>
            <a:r>
              <a:rPr lang="da-DK" sz="4400" dirty="0" smtClean="0">
                <a:solidFill>
                  <a:schemeClr val="accent3">
                    <a:lumMod val="50000"/>
                  </a:schemeClr>
                </a:solidFill>
                <a:hlinkClick r:id="rId2"/>
              </a:rPr>
              <a:t>/</a:t>
            </a:r>
            <a:endParaRPr lang="da-DK" sz="4400" dirty="0" smtClean="0">
              <a:solidFill>
                <a:schemeClr val="accent3">
                  <a:lumMod val="50000"/>
                </a:schemeClr>
              </a:solidFill>
            </a:endParaRPr>
          </a:p>
          <a:p>
            <a:pPr algn="ctr"/>
            <a:endParaRPr lang="da-DK" sz="4400" dirty="0" smtClean="0">
              <a:solidFill>
                <a:schemeClr val="accent3">
                  <a:lumMod val="50000"/>
                </a:schemeClr>
              </a:solidFill>
            </a:endParaRPr>
          </a:p>
        </p:txBody>
      </p:sp>
    </p:spTree>
    <p:extLst>
      <p:ext uri="{BB962C8B-B14F-4D97-AF65-F5344CB8AC3E}">
        <p14:creationId xmlns:p14="http://schemas.microsoft.com/office/powerpoint/2010/main" val="2054624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sz="quarter" idx="11"/>
          </p:nvPr>
        </p:nvSpPr>
        <p:spPr>
          <a:xfrm>
            <a:off x="360000" y="2133600"/>
            <a:ext cx="8532988" cy="3688359"/>
          </a:xfrm>
        </p:spPr>
        <p:txBody>
          <a:bodyPr/>
          <a:lstStyle/>
          <a:p>
            <a:pPr algn="ctr"/>
            <a:r>
              <a:rPr lang="da-DK" sz="3600" dirty="0">
                <a:solidFill>
                  <a:schemeClr val="tx2">
                    <a:lumMod val="75000"/>
                  </a:schemeClr>
                </a:solidFill>
              </a:rPr>
              <a:t>A </a:t>
            </a:r>
            <a:r>
              <a:rPr lang="da-DK" sz="3600" dirty="0" err="1">
                <a:solidFill>
                  <a:schemeClr val="tx2">
                    <a:lumMod val="75000"/>
                  </a:schemeClr>
                </a:solidFill>
              </a:rPr>
              <a:t>battle</a:t>
            </a:r>
            <a:r>
              <a:rPr lang="da-DK" sz="3600" dirty="0">
                <a:solidFill>
                  <a:schemeClr val="tx2">
                    <a:lumMod val="75000"/>
                  </a:schemeClr>
                </a:solidFill>
              </a:rPr>
              <a:t> of </a:t>
            </a:r>
            <a:r>
              <a:rPr lang="da-DK" sz="3600" dirty="0" err="1" smtClean="0">
                <a:solidFill>
                  <a:schemeClr val="tx2">
                    <a:lumMod val="75000"/>
                  </a:schemeClr>
                </a:solidFill>
              </a:rPr>
              <a:t>words</a:t>
            </a:r>
            <a:endParaRPr lang="da-DK" sz="3600" dirty="0" smtClean="0">
              <a:solidFill>
                <a:schemeClr val="tx2">
                  <a:lumMod val="75000"/>
                </a:schemeClr>
              </a:solidFill>
            </a:endParaRPr>
          </a:p>
          <a:p>
            <a:pPr algn="ctr"/>
            <a:endParaRPr lang="en-US" sz="3600" dirty="0" smtClean="0">
              <a:solidFill>
                <a:schemeClr val="tx2">
                  <a:lumMod val="75000"/>
                </a:schemeClr>
              </a:solidFill>
            </a:endParaRPr>
          </a:p>
          <a:p>
            <a:pPr algn="ctr"/>
            <a:r>
              <a:rPr lang="en-US" sz="3600" dirty="0" smtClean="0">
                <a:solidFill>
                  <a:schemeClr val="tx2">
                    <a:lumMod val="75000"/>
                  </a:schemeClr>
                </a:solidFill>
              </a:rPr>
              <a:t>developing </a:t>
            </a:r>
            <a:r>
              <a:rPr lang="en-US" sz="3600" dirty="0">
                <a:solidFill>
                  <a:schemeClr val="tx2">
                    <a:lumMod val="75000"/>
                  </a:schemeClr>
                </a:solidFill>
              </a:rPr>
              <a:t>a naval battle </a:t>
            </a:r>
            <a:r>
              <a:rPr lang="en-US" sz="3600" dirty="0" smtClean="0">
                <a:solidFill>
                  <a:schemeClr val="tx2">
                    <a:lumMod val="75000"/>
                  </a:schemeClr>
                </a:solidFill>
              </a:rPr>
              <a:t>quiz</a:t>
            </a:r>
          </a:p>
          <a:p>
            <a:pPr algn="ctr"/>
            <a:endParaRPr lang="en-US" sz="3600" dirty="0">
              <a:solidFill>
                <a:schemeClr val="tx2">
                  <a:lumMod val="75000"/>
                </a:schemeClr>
              </a:solidFill>
            </a:endParaRPr>
          </a:p>
          <a:p>
            <a:pPr algn="ctr"/>
            <a:r>
              <a:rPr lang="en-US" sz="3600" dirty="0">
                <a:solidFill>
                  <a:schemeClr val="tx2">
                    <a:lumMod val="75000"/>
                  </a:schemeClr>
                </a:solidFill>
                <a:hlinkClick r:id="rId2"/>
              </a:rPr>
              <a:t>http://quizspil.fels.dk</a:t>
            </a:r>
            <a:r>
              <a:rPr lang="en-US" sz="3600" dirty="0" smtClean="0">
                <a:solidFill>
                  <a:schemeClr val="tx2">
                    <a:lumMod val="75000"/>
                  </a:schemeClr>
                </a:solidFill>
                <a:hlinkClick r:id="rId2"/>
              </a:rPr>
              <a:t>/</a:t>
            </a:r>
            <a:endParaRPr lang="en-US" sz="3600" dirty="0" smtClean="0">
              <a:solidFill>
                <a:schemeClr val="tx2">
                  <a:lumMod val="75000"/>
                </a:schemeClr>
              </a:solidFill>
            </a:endParaRPr>
          </a:p>
          <a:p>
            <a:pPr algn="ctr"/>
            <a:r>
              <a:rPr lang="en-US" sz="3600" dirty="0" smtClean="0">
                <a:solidFill>
                  <a:schemeClr val="tx2">
                    <a:lumMod val="75000"/>
                  </a:schemeClr>
                </a:solidFill>
              </a:rPr>
              <a:t> </a:t>
            </a:r>
            <a:endParaRPr lang="da-DK" sz="3600" dirty="0">
              <a:solidFill>
                <a:schemeClr val="tx2">
                  <a:lumMod val="75000"/>
                </a:schemeClr>
              </a:solidFill>
            </a:endParaRPr>
          </a:p>
          <a:p>
            <a:endParaRPr lang="da-DK" dirty="0"/>
          </a:p>
        </p:txBody>
      </p:sp>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18</a:t>
            </a:fld>
            <a:r>
              <a:rPr lang="da-DK" smtClean="0"/>
              <a:t>   </a:t>
            </a:r>
            <a:fld id="{4D360AE3-560C-4CAC-AAC5-345C99F65EE2}" type="datetime1">
              <a:rPr lang="da-DK" smtClean="0"/>
              <a:pPr algn="r"/>
              <a:t>05-10-2015</a:t>
            </a:fld>
            <a:endParaRPr lang="da-DK" dirty="0"/>
          </a:p>
        </p:txBody>
      </p:sp>
    </p:spTree>
    <p:extLst>
      <p:ext uri="{BB962C8B-B14F-4D97-AF65-F5344CB8AC3E}">
        <p14:creationId xmlns:p14="http://schemas.microsoft.com/office/powerpoint/2010/main" val="378725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19</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sz="3600" dirty="0" smtClean="0">
                <a:solidFill>
                  <a:schemeClr val="tx2">
                    <a:lumMod val="75000"/>
                  </a:schemeClr>
                </a:solidFill>
              </a:rPr>
              <a:t>Project </a:t>
            </a:r>
            <a:r>
              <a:rPr lang="da-DK" sz="3600" dirty="0" err="1" smtClean="0">
                <a:solidFill>
                  <a:schemeClr val="tx2">
                    <a:lumMod val="75000"/>
                  </a:schemeClr>
                </a:solidFill>
              </a:rPr>
              <a:t>goals</a:t>
            </a:r>
            <a:endParaRPr lang="da-DK" sz="3600" dirty="0">
              <a:solidFill>
                <a:schemeClr val="tx2">
                  <a:lumMod val="75000"/>
                </a:schemeClr>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marL="342900" lvl="0" indent="-342900">
              <a:buFont typeface="Wingdings" pitchFamily="2" charset="2"/>
              <a:buChar char="§"/>
            </a:pPr>
            <a:r>
              <a:rPr lang="en-US" sz="2800" dirty="0">
                <a:solidFill>
                  <a:schemeClr val="tx2">
                    <a:lumMod val="75000"/>
                  </a:schemeClr>
                </a:solidFill>
              </a:rPr>
              <a:t>build and retain core professional vocabulary among naval </a:t>
            </a:r>
            <a:r>
              <a:rPr lang="en-US" sz="2800" dirty="0" smtClean="0">
                <a:solidFill>
                  <a:schemeClr val="tx2">
                    <a:lumMod val="75000"/>
                  </a:schemeClr>
                </a:solidFill>
              </a:rPr>
              <a:t>professionals</a:t>
            </a:r>
          </a:p>
          <a:p>
            <a:pPr marL="342900" indent="-342900">
              <a:buFont typeface="Wingdings" pitchFamily="2" charset="2"/>
              <a:buChar char="§"/>
            </a:pPr>
            <a:r>
              <a:rPr lang="en-US" sz="2800" dirty="0">
                <a:solidFill>
                  <a:schemeClr val="tx2">
                    <a:lumMod val="75000"/>
                  </a:schemeClr>
                </a:solidFill>
              </a:rPr>
              <a:t>enable and encourage informal language learning outside formal training/education system currently in place in the Danish </a:t>
            </a:r>
            <a:r>
              <a:rPr lang="en-US" sz="2800" dirty="0" err="1">
                <a:solidFill>
                  <a:schemeClr val="tx2">
                    <a:lumMod val="75000"/>
                  </a:schemeClr>
                </a:solidFill>
              </a:rPr>
              <a:t>Defence</a:t>
            </a:r>
            <a:r>
              <a:rPr lang="en-US" sz="2800" dirty="0">
                <a:solidFill>
                  <a:schemeClr val="tx2">
                    <a:lumMod val="75000"/>
                  </a:schemeClr>
                </a:solidFill>
              </a:rPr>
              <a:t>/Navy</a:t>
            </a:r>
            <a:endParaRPr lang="da-DK" sz="2800" dirty="0">
              <a:solidFill>
                <a:schemeClr val="tx2">
                  <a:lumMod val="75000"/>
                </a:schemeClr>
              </a:solidFill>
            </a:endParaRPr>
          </a:p>
          <a:p>
            <a:pPr marL="342900" lvl="0" indent="-342900">
              <a:buFont typeface="Wingdings" pitchFamily="2" charset="2"/>
              <a:buChar char="§"/>
            </a:pPr>
            <a:r>
              <a:rPr lang="en-US" sz="2800" dirty="0" smtClean="0">
                <a:solidFill>
                  <a:schemeClr val="tx2">
                    <a:lumMod val="75000"/>
                  </a:schemeClr>
                </a:solidFill>
              </a:rPr>
              <a:t>expand </a:t>
            </a:r>
            <a:r>
              <a:rPr lang="en-US" sz="2800" dirty="0">
                <a:solidFill>
                  <a:schemeClr val="tx2">
                    <a:lumMod val="75000"/>
                  </a:schemeClr>
                </a:solidFill>
              </a:rPr>
              <a:t>and consolidate general knowledge of naval culture and </a:t>
            </a:r>
            <a:r>
              <a:rPr lang="en-US" sz="2800" dirty="0" smtClean="0">
                <a:solidFill>
                  <a:schemeClr val="tx2">
                    <a:lumMod val="75000"/>
                  </a:schemeClr>
                </a:solidFill>
              </a:rPr>
              <a:t>history</a:t>
            </a:r>
            <a:endParaRPr lang="da-DK" sz="2800" dirty="0">
              <a:solidFill>
                <a:schemeClr val="tx2">
                  <a:lumMod val="75000"/>
                </a:schemeClr>
              </a:solidFill>
            </a:endParaRPr>
          </a:p>
        </p:txBody>
      </p:sp>
    </p:spTree>
    <p:extLst>
      <p:ext uri="{BB962C8B-B14F-4D97-AF65-F5344CB8AC3E}">
        <p14:creationId xmlns:p14="http://schemas.microsoft.com/office/powerpoint/2010/main" val="2487596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2</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sz="2400" dirty="0" smtClean="0"/>
              <a:t>Technology and Language Learning aT RDDC</a:t>
            </a:r>
            <a:endParaRPr lang="da-DK" sz="2400" dirty="0"/>
          </a:p>
        </p:txBody>
      </p:sp>
      <p:sp>
        <p:nvSpPr>
          <p:cNvPr id="4" name="Pladsholder til indhold 3"/>
          <p:cNvSpPr>
            <a:spLocks noGrp="1"/>
          </p:cNvSpPr>
          <p:nvPr>
            <p:ph sz="quarter" idx="13"/>
          </p:nvPr>
        </p:nvSpPr>
        <p:spPr/>
        <p:txBody>
          <a:bodyPr/>
          <a:lstStyle/>
          <a:p>
            <a:pPr algn="ctr"/>
            <a:r>
              <a:rPr lang="en-US" dirty="0" smtClean="0"/>
              <a:t>BILC SEMINAR</a:t>
            </a:r>
            <a:endParaRPr lang="en-US" dirty="0"/>
          </a:p>
        </p:txBody>
      </p:sp>
      <p:sp>
        <p:nvSpPr>
          <p:cNvPr id="5" name="Pladsholder til tekst 4"/>
          <p:cNvSpPr>
            <a:spLocks noGrp="1"/>
          </p:cNvSpPr>
          <p:nvPr>
            <p:ph type="body" sz="quarter" idx="14"/>
          </p:nvPr>
        </p:nvSpPr>
        <p:spPr/>
        <p:txBody>
          <a:bodyPr/>
          <a:lstStyle/>
          <a:p>
            <a:r>
              <a:rPr lang="en-US" dirty="0" smtClean="0"/>
              <a:t>Demonstrate ways that the Dept. of Languages and Cultures is trying to use technology to enhance language learning in the face of:</a:t>
            </a:r>
          </a:p>
          <a:p>
            <a:endParaRPr lang="en-US" dirty="0" smtClean="0"/>
          </a:p>
          <a:p>
            <a:pPr marL="342900" indent="-342900">
              <a:buFont typeface="Arial" pitchFamily="34" charset="0"/>
              <a:buChar char="•"/>
            </a:pPr>
            <a:r>
              <a:rPr lang="en-US" dirty="0"/>
              <a:t>a</a:t>
            </a:r>
            <a:r>
              <a:rPr lang="en-US" dirty="0" smtClean="0"/>
              <a:t> dictate </a:t>
            </a:r>
            <a:r>
              <a:rPr lang="en-US" dirty="0"/>
              <a:t>that learning, including language learning, increasingly take place as blended and distance </a:t>
            </a:r>
            <a:r>
              <a:rPr lang="en-US" dirty="0" smtClean="0"/>
              <a:t>learning; </a:t>
            </a:r>
            <a:endParaRPr lang="da-DK" dirty="0"/>
          </a:p>
          <a:p>
            <a:pPr marL="342900" lvl="0" indent="-342900">
              <a:buFont typeface="Arial" pitchFamily="34" charset="0"/>
              <a:buChar char="•"/>
            </a:pPr>
            <a:r>
              <a:rPr lang="en-US" dirty="0" smtClean="0"/>
              <a:t>a general </a:t>
            </a:r>
            <a:r>
              <a:rPr lang="en-US" dirty="0"/>
              <a:t>requirement to acquire, maintain and improve L2 MIL proficiency throughout military </a:t>
            </a:r>
            <a:r>
              <a:rPr lang="en-US" dirty="0" smtClean="0"/>
              <a:t>careers;</a:t>
            </a:r>
          </a:p>
          <a:p>
            <a:pPr marL="342900" lvl="0" indent="-342900">
              <a:buFont typeface="Arial" pitchFamily="34" charset="0"/>
              <a:buChar char="•"/>
            </a:pPr>
            <a:r>
              <a:rPr lang="da-DK" dirty="0"/>
              <a:t>a</a:t>
            </a:r>
            <a:r>
              <a:rPr lang="da-DK" dirty="0" smtClean="0"/>
              <a:t> </a:t>
            </a:r>
            <a:r>
              <a:rPr lang="da-DK" dirty="0" err="1" smtClean="0"/>
              <a:t>need</a:t>
            </a:r>
            <a:r>
              <a:rPr lang="da-DK" dirty="0" smtClean="0"/>
              <a:t> for </a:t>
            </a:r>
            <a:r>
              <a:rPr lang="da-DK" dirty="0" err="1" smtClean="0"/>
              <a:t>easily</a:t>
            </a:r>
            <a:r>
              <a:rPr lang="da-DK" dirty="0" smtClean="0"/>
              <a:t> </a:t>
            </a:r>
            <a:r>
              <a:rPr lang="da-DK" dirty="0" err="1" smtClean="0"/>
              <a:t>acessible</a:t>
            </a:r>
            <a:r>
              <a:rPr lang="da-DK" dirty="0" smtClean="0"/>
              <a:t> </a:t>
            </a:r>
            <a:r>
              <a:rPr lang="da-DK" dirty="0" err="1" smtClean="0"/>
              <a:t>learning</a:t>
            </a:r>
            <a:r>
              <a:rPr lang="da-DK" dirty="0" smtClean="0"/>
              <a:t> </a:t>
            </a:r>
            <a:r>
              <a:rPr lang="da-DK" dirty="0" err="1" smtClean="0"/>
              <a:t>materials</a:t>
            </a:r>
            <a:r>
              <a:rPr lang="da-DK" dirty="0" smtClean="0"/>
              <a:t> for </a:t>
            </a:r>
            <a:r>
              <a:rPr lang="da-DK" dirty="0" err="1" smtClean="0"/>
              <a:t>self-directed</a:t>
            </a:r>
            <a:r>
              <a:rPr lang="da-DK" dirty="0" smtClean="0"/>
              <a:t> </a:t>
            </a:r>
            <a:r>
              <a:rPr lang="da-DK" dirty="0" err="1" smtClean="0"/>
              <a:t>study</a:t>
            </a:r>
            <a:r>
              <a:rPr lang="da-DK" dirty="0" smtClean="0"/>
              <a:t>;</a:t>
            </a:r>
            <a:endParaRPr lang="en-US" dirty="0" smtClean="0"/>
          </a:p>
          <a:p>
            <a:pPr marL="342900" lvl="0" indent="-342900">
              <a:buFont typeface="Arial" pitchFamily="34" charset="0"/>
              <a:buChar char="•"/>
            </a:pPr>
            <a:r>
              <a:rPr lang="en-US" dirty="0"/>
              <a:t>a</a:t>
            </a:r>
            <a:r>
              <a:rPr lang="en-US" dirty="0" smtClean="0"/>
              <a:t> professional conviction that vocabulary matters in SLA.</a:t>
            </a:r>
            <a:endParaRPr lang="da-DK" dirty="0"/>
          </a:p>
        </p:txBody>
      </p:sp>
    </p:spTree>
    <p:extLst>
      <p:ext uri="{BB962C8B-B14F-4D97-AF65-F5344CB8AC3E}">
        <p14:creationId xmlns:p14="http://schemas.microsoft.com/office/powerpoint/2010/main" val="17757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1000"/>
                                        <p:tgtEl>
                                          <p:spTgt spid="5">
                                            <p:txEl>
                                              <p:pRg st="3" end="3"/>
                                            </p:txEl>
                                          </p:spTgt>
                                        </p:tgtEl>
                                      </p:cBhvr>
                                    </p:animEffect>
                                    <p:anim calcmode="lin" valueType="num">
                                      <p:cBhvr>
                                        <p:cTn id="22"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1000"/>
                                        <p:tgtEl>
                                          <p:spTgt spid="5">
                                            <p:txEl>
                                              <p:pRg st="5" end="5"/>
                                            </p:txEl>
                                          </p:spTgt>
                                        </p:tgtEl>
                                      </p:cBhvr>
                                    </p:animEffect>
                                    <p:anim calcmode="lin" valueType="num">
                                      <p:cBhvr>
                                        <p:cTn id="36"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20</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en-US" dirty="0">
                <a:solidFill>
                  <a:schemeClr val="tx2">
                    <a:lumMod val="75000"/>
                  </a:schemeClr>
                </a:solidFill>
              </a:rPr>
              <a:t>The case for vocabulary </a:t>
            </a:r>
            <a:endParaRPr lang="da-DK" dirty="0">
              <a:solidFill>
                <a:schemeClr val="tx2">
                  <a:lumMod val="75000"/>
                </a:schemeClr>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marL="457200" indent="-457200">
              <a:buFont typeface="Wingdings" pitchFamily="2" charset="2"/>
              <a:buChar char="§"/>
            </a:pPr>
            <a:r>
              <a:rPr lang="en-US" sz="2800" dirty="0" smtClean="0">
                <a:solidFill>
                  <a:schemeClr val="tx2">
                    <a:lumMod val="75000"/>
                  </a:schemeClr>
                </a:solidFill>
              </a:rPr>
              <a:t>English </a:t>
            </a:r>
            <a:r>
              <a:rPr lang="en-US" sz="2800" dirty="0">
                <a:solidFill>
                  <a:schemeClr val="tx2">
                    <a:lumMod val="75000"/>
                  </a:schemeClr>
                </a:solidFill>
              </a:rPr>
              <a:t>is the </a:t>
            </a:r>
            <a:r>
              <a:rPr lang="en-US" sz="2800" dirty="0" smtClean="0">
                <a:solidFill>
                  <a:schemeClr val="tx2">
                    <a:lumMod val="75000"/>
                  </a:schemeClr>
                </a:solidFill>
              </a:rPr>
              <a:t>(operational</a:t>
            </a:r>
            <a:r>
              <a:rPr lang="en-US" sz="2800" dirty="0">
                <a:solidFill>
                  <a:schemeClr val="tx2">
                    <a:lumMod val="75000"/>
                  </a:schemeClr>
                </a:solidFill>
              </a:rPr>
              <a:t>)</a:t>
            </a:r>
            <a:r>
              <a:rPr lang="en-US" sz="2800" dirty="0" smtClean="0">
                <a:solidFill>
                  <a:schemeClr val="tx2">
                    <a:lumMod val="75000"/>
                  </a:schemeClr>
                </a:solidFill>
              </a:rPr>
              <a:t> </a:t>
            </a:r>
            <a:r>
              <a:rPr lang="en-US" sz="2800" dirty="0">
                <a:solidFill>
                  <a:schemeClr val="tx2">
                    <a:lumMod val="75000"/>
                  </a:schemeClr>
                </a:solidFill>
              </a:rPr>
              <a:t>language </a:t>
            </a:r>
            <a:r>
              <a:rPr lang="en-US" sz="2800" dirty="0" smtClean="0">
                <a:solidFill>
                  <a:schemeClr val="tx2">
                    <a:lumMod val="75000"/>
                  </a:schemeClr>
                </a:solidFill>
              </a:rPr>
              <a:t>at sea </a:t>
            </a:r>
            <a:r>
              <a:rPr lang="en-US" sz="2800" dirty="0">
                <a:solidFill>
                  <a:schemeClr val="tx2">
                    <a:lumMod val="75000"/>
                  </a:schemeClr>
                </a:solidFill>
              </a:rPr>
              <a:t>and </a:t>
            </a:r>
            <a:r>
              <a:rPr lang="en-US" sz="2800" dirty="0" smtClean="0">
                <a:solidFill>
                  <a:schemeClr val="tx2">
                    <a:lumMod val="75000"/>
                  </a:schemeClr>
                </a:solidFill>
              </a:rPr>
              <a:t>in NATO;</a:t>
            </a:r>
            <a:endParaRPr lang="da-DK" sz="2800" dirty="0">
              <a:solidFill>
                <a:schemeClr val="tx2">
                  <a:lumMod val="75000"/>
                </a:schemeClr>
              </a:solidFill>
            </a:endParaRPr>
          </a:p>
          <a:p>
            <a:pPr marL="457200" indent="-457200">
              <a:buFont typeface="Wingdings" pitchFamily="2" charset="2"/>
              <a:buChar char="§"/>
            </a:pPr>
            <a:r>
              <a:rPr lang="en-US" sz="2800" dirty="0" smtClean="0">
                <a:solidFill>
                  <a:schemeClr val="tx2">
                    <a:lumMod val="75000"/>
                  </a:schemeClr>
                </a:solidFill>
              </a:rPr>
              <a:t>currently </a:t>
            </a:r>
            <a:r>
              <a:rPr lang="en-US" sz="2800" dirty="0">
                <a:solidFill>
                  <a:schemeClr val="tx2">
                    <a:lumMod val="75000"/>
                  </a:schemeClr>
                </a:solidFill>
              </a:rPr>
              <a:t>no structured maintenance/acquisition of vocabulary in RDN post Basic Officer </a:t>
            </a:r>
            <a:r>
              <a:rPr lang="en-US" sz="2800" dirty="0" smtClean="0">
                <a:solidFill>
                  <a:schemeClr val="tx2">
                    <a:lumMod val="75000"/>
                  </a:schemeClr>
                </a:solidFill>
              </a:rPr>
              <a:t>Training;</a:t>
            </a:r>
            <a:endParaRPr lang="da-DK" sz="2800" dirty="0">
              <a:solidFill>
                <a:schemeClr val="tx2">
                  <a:lumMod val="75000"/>
                </a:schemeClr>
              </a:solidFill>
            </a:endParaRPr>
          </a:p>
          <a:p>
            <a:pPr marL="457200" indent="-457200">
              <a:buFont typeface="Wingdings" pitchFamily="2" charset="2"/>
              <a:buChar char="§"/>
            </a:pPr>
            <a:r>
              <a:rPr lang="en-US" sz="2800" dirty="0" smtClean="0">
                <a:solidFill>
                  <a:schemeClr val="tx2">
                    <a:lumMod val="75000"/>
                  </a:schemeClr>
                </a:solidFill>
              </a:rPr>
              <a:t>as </a:t>
            </a:r>
            <a:r>
              <a:rPr lang="en-US" sz="2800" dirty="0">
                <a:solidFill>
                  <a:schemeClr val="tx2">
                    <a:lumMod val="75000"/>
                  </a:schemeClr>
                </a:solidFill>
              </a:rPr>
              <a:t>fluency and ability to express oneself in L2 grows, so does the need for productive vocabulary </a:t>
            </a:r>
            <a:r>
              <a:rPr lang="en-US" sz="2800" dirty="0" smtClean="0">
                <a:solidFill>
                  <a:schemeClr val="tx2">
                    <a:lumMod val="75000"/>
                  </a:schemeClr>
                </a:solidFill>
              </a:rPr>
              <a:t>knowledge.</a:t>
            </a:r>
            <a:endParaRPr lang="da-DK" dirty="0">
              <a:solidFill>
                <a:schemeClr val="tx2">
                  <a:lumMod val="75000"/>
                </a:schemeClr>
              </a:solidFill>
            </a:endParaRPr>
          </a:p>
        </p:txBody>
      </p:sp>
    </p:spTree>
    <p:extLst>
      <p:ext uri="{BB962C8B-B14F-4D97-AF65-F5344CB8AC3E}">
        <p14:creationId xmlns:p14="http://schemas.microsoft.com/office/powerpoint/2010/main" val="2248946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21</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smtClean="0">
                <a:solidFill>
                  <a:schemeClr val="tx2">
                    <a:lumMod val="75000"/>
                  </a:schemeClr>
                </a:solidFill>
              </a:rPr>
              <a:t>Vocabulary</a:t>
            </a:r>
            <a:r>
              <a:rPr lang="da-DK" dirty="0" smtClean="0">
                <a:solidFill>
                  <a:schemeClr val="tx2">
                    <a:lumMod val="75000"/>
                  </a:schemeClr>
                </a:solidFill>
              </a:rPr>
              <a:t> </a:t>
            </a:r>
            <a:r>
              <a:rPr lang="da-DK" dirty="0" err="1" smtClean="0">
                <a:solidFill>
                  <a:schemeClr val="tx2">
                    <a:lumMod val="75000"/>
                  </a:schemeClr>
                </a:solidFill>
              </a:rPr>
              <a:t>learning</a:t>
            </a:r>
            <a:endParaRPr lang="da-DK" dirty="0">
              <a:solidFill>
                <a:schemeClr val="tx2">
                  <a:lumMod val="75000"/>
                </a:schemeClr>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r>
              <a:rPr lang="en-US" dirty="0">
                <a:solidFill>
                  <a:schemeClr val="tx2">
                    <a:lumMod val="75000"/>
                  </a:schemeClr>
                </a:solidFill>
              </a:rPr>
              <a:t>Focus is on </a:t>
            </a:r>
            <a:r>
              <a:rPr lang="en-US" u="sng" dirty="0">
                <a:solidFill>
                  <a:schemeClr val="tx2">
                    <a:lumMod val="75000"/>
                  </a:schemeClr>
                </a:solidFill>
              </a:rPr>
              <a:t>semantics</a:t>
            </a:r>
            <a:r>
              <a:rPr lang="en-US" dirty="0">
                <a:solidFill>
                  <a:schemeClr val="tx2">
                    <a:lumMod val="75000"/>
                  </a:schemeClr>
                </a:solidFill>
              </a:rPr>
              <a:t> </a:t>
            </a:r>
          </a:p>
          <a:p>
            <a:endParaRPr lang="en-US" b="1" dirty="0" smtClean="0">
              <a:solidFill>
                <a:schemeClr val="tx2">
                  <a:lumMod val="75000"/>
                </a:schemeClr>
              </a:solidFill>
            </a:endParaRPr>
          </a:p>
          <a:p>
            <a:r>
              <a:rPr lang="en-US" b="1" dirty="0" smtClean="0">
                <a:solidFill>
                  <a:schemeClr val="tx2">
                    <a:lumMod val="75000"/>
                  </a:schemeClr>
                </a:solidFill>
              </a:rPr>
              <a:t>Input</a:t>
            </a:r>
            <a:r>
              <a:rPr lang="en-US" dirty="0" smtClean="0">
                <a:solidFill>
                  <a:schemeClr val="tx2">
                    <a:lumMod val="75000"/>
                  </a:schemeClr>
                </a:solidFill>
              </a:rPr>
              <a:t>: L2 </a:t>
            </a:r>
            <a:r>
              <a:rPr lang="en-US" dirty="0">
                <a:solidFill>
                  <a:schemeClr val="tx2">
                    <a:lumMod val="75000"/>
                  </a:schemeClr>
                </a:solidFill>
              </a:rPr>
              <a:t>definition of words, </a:t>
            </a:r>
            <a:r>
              <a:rPr lang="en-US" dirty="0" smtClean="0">
                <a:solidFill>
                  <a:schemeClr val="tx2">
                    <a:lumMod val="75000"/>
                  </a:schemeClr>
                </a:solidFill>
              </a:rPr>
              <a:t>phrases, acronyms, events etc. </a:t>
            </a:r>
            <a:r>
              <a:rPr lang="en-US" dirty="0">
                <a:solidFill>
                  <a:schemeClr val="tx2">
                    <a:lumMod val="75000"/>
                  </a:schemeClr>
                </a:solidFill>
              </a:rPr>
              <a:t>(</a:t>
            </a:r>
            <a:r>
              <a:rPr lang="en-US" dirty="0" smtClean="0">
                <a:solidFill>
                  <a:schemeClr val="tx2">
                    <a:lumMod val="75000"/>
                  </a:schemeClr>
                </a:solidFill>
              </a:rPr>
              <a:t>audio/writing)</a:t>
            </a:r>
          </a:p>
          <a:p>
            <a:endParaRPr lang="en-US" b="1" dirty="0" smtClean="0">
              <a:solidFill>
                <a:schemeClr val="tx2">
                  <a:lumMod val="75000"/>
                </a:schemeClr>
              </a:solidFill>
            </a:endParaRPr>
          </a:p>
          <a:p>
            <a:r>
              <a:rPr lang="en-US" b="1" dirty="0" smtClean="0">
                <a:solidFill>
                  <a:schemeClr val="tx2">
                    <a:lumMod val="75000"/>
                  </a:schemeClr>
                </a:solidFill>
              </a:rPr>
              <a:t>Processing</a:t>
            </a:r>
            <a:r>
              <a:rPr lang="en-US" dirty="0" smtClean="0">
                <a:solidFill>
                  <a:schemeClr val="tx2">
                    <a:lumMod val="75000"/>
                  </a:schemeClr>
                </a:solidFill>
              </a:rPr>
              <a:t>: map definition onto word form  </a:t>
            </a:r>
          </a:p>
          <a:p>
            <a:endParaRPr lang="da-DK" b="1" dirty="0" smtClean="0">
              <a:solidFill>
                <a:schemeClr val="tx2">
                  <a:lumMod val="75000"/>
                </a:schemeClr>
              </a:solidFill>
            </a:endParaRPr>
          </a:p>
          <a:p>
            <a:r>
              <a:rPr lang="da-DK" b="1" strike="sngStrike" dirty="0" smtClean="0">
                <a:solidFill>
                  <a:schemeClr val="tx2">
                    <a:lumMod val="75000"/>
                  </a:schemeClr>
                </a:solidFill>
              </a:rPr>
              <a:t>Output</a:t>
            </a:r>
            <a:r>
              <a:rPr lang="da-DK" dirty="0" smtClean="0">
                <a:solidFill>
                  <a:schemeClr val="tx2">
                    <a:lumMod val="75000"/>
                  </a:schemeClr>
                </a:solidFill>
              </a:rPr>
              <a:t>: </a:t>
            </a:r>
            <a:r>
              <a:rPr lang="en-US" dirty="0">
                <a:solidFill>
                  <a:schemeClr val="tx2">
                    <a:lumMod val="75000"/>
                  </a:schemeClr>
                </a:solidFill>
              </a:rPr>
              <a:t>game draws on receptive skills - reading and listening to work out meaning of vocabulary </a:t>
            </a:r>
            <a:r>
              <a:rPr lang="en-US" dirty="0" smtClean="0">
                <a:solidFill>
                  <a:schemeClr val="tx2">
                    <a:lumMod val="75000"/>
                  </a:schemeClr>
                </a:solidFill>
              </a:rPr>
              <a:t>items.</a:t>
            </a:r>
          </a:p>
          <a:p>
            <a:endParaRPr lang="en-US" dirty="0">
              <a:solidFill>
                <a:schemeClr val="tx2">
                  <a:lumMod val="75000"/>
                </a:schemeClr>
              </a:solidFill>
            </a:endParaRPr>
          </a:p>
          <a:p>
            <a:pPr algn="ctr"/>
            <a:r>
              <a:rPr lang="en-US" dirty="0" smtClean="0">
                <a:solidFill>
                  <a:schemeClr val="tx2">
                    <a:lumMod val="75000"/>
                  </a:schemeClr>
                </a:solidFill>
              </a:rPr>
              <a:t>‘acquisition </a:t>
            </a:r>
            <a:r>
              <a:rPr lang="en-US" dirty="0">
                <a:solidFill>
                  <a:schemeClr val="tx2">
                    <a:lumMod val="75000"/>
                  </a:schemeClr>
                </a:solidFill>
              </a:rPr>
              <a:t>of a word’s semantic and conceptual properties, and the mapping of word form labels onto meaning representations, result from conscious (or </a:t>
            </a:r>
            <a:r>
              <a:rPr lang="en-US" dirty="0" err="1">
                <a:solidFill>
                  <a:schemeClr val="tx2">
                    <a:lumMod val="75000"/>
                  </a:schemeClr>
                </a:solidFill>
              </a:rPr>
              <a:t>explict</a:t>
            </a:r>
            <a:r>
              <a:rPr lang="en-US" dirty="0">
                <a:solidFill>
                  <a:schemeClr val="tx2">
                    <a:lumMod val="75000"/>
                  </a:schemeClr>
                </a:solidFill>
              </a:rPr>
              <a:t>) learning processes.’ (Ellis, 1997</a:t>
            </a:r>
            <a:r>
              <a:rPr lang="en-US" dirty="0" smtClean="0">
                <a:solidFill>
                  <a:schemeClr val="tx2">
                    <a:lumMod val="75000"/>
                  </a:schemeClr>
                </a:solidFill>
              </a:rPr>
              <a:t>)</a:t>
            </a:r>
            <a:endParaRPr lang="en-US" dirty="0">
              <a:solidFill>
                <a:schemeClr val="tx2">
                  <a:lumMod val="75000"/>
                </a:schemeClr>
              </a:solidFill>
            </a:endParaRPr>
          </a:p>
          <a:p>
            <a:endParaRPr lang="da-DK" dirty="0" smtClean="0">
              <a:solidFill>
                <a:schemeClr val="tx2">
                  <a:lumMod val="75000"/>
                </a:schemeClr>
              </a:solidFill>
            </a:endParaRPr>
          </a:p>
        </p:txBody>
      </p:sp>
    </p:spTree>
    <p:extLst>
      <p:ext uri="{BB962C8B-B14F-4D97-AF65-F5344CB8AC3E}">
        <p14:creationId xmlns:p14="http://schemas.microsoft.com/office/powerpoint/2010/main" val="1150558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22</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smtClean="0">
                <a:solidFill>
                  <a:schemeClr val="tx2">
                    <a:lumMod val="75000"/>
                  </a:schemeClr>
                </a:solidFill>
              </a:rPr>
              <a:t>Vocabulary</a:t>
            </a:r>
            <a:r>
              <a:rPr lang="da-DK" dirty="0" smtClean="0">
                <a:solidFill>
                  <a:schemeClr val="tx2">
                    <a:lumMod val="75000"/>
                  </a:schemeClr>
                </a:solidFill>
              </a:rPr>
              <a:t> </a:t>
            </a:r>
            <a:r>
              <a:rPr lang="da-DK" dirty="0" err="1" smtClean="0">
                <a:solidFill>
                  <a:schemeClr val="tx2">
                    <a:lumMod val="75000"/>
                  </a:schemeClr>
                </a:solidFill>
              </a:rPr>
              <a:t>learning</a:t>
            </a:r>
            <a:r>
              <a:rPr lang="da-DK" dirty="0" smtClean="0">
                <a:solidFill>
                  <a:schemeClr val="tx2">
                    <a:lumMod val="75000"/>
                  </a:schemeClr>
                </a:solidFill>
              </a:rPr>
              <a:t> </a:t>
            </a:r>
            <a:r>
              <a:rPr lang="da-DK" sz="1600" dirty="0" err="1" smtClean="0">
                <a:solidFill>
                  <a:schemeClr val="tx2">
                    <a:lumMod val="75000"/>
                  </a:schemeClr>
                </a:solidFill>
              </a:rPr>
              <a:t>cont’d</a:t>
            </a:r>
            <a:endParaRPr lang="da-DK" sz="1600" dirty="0">
              <a:solidFill>
                <a:schemeClr val="tx2">
                  <a:lumMod val="75000"/>
                </a:schemeClr>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algn="ctr"/>
            <a:endParaRPr lang="en-US" dirty="0" smtClean="0">
              <a:solidFill>
                <a:schemeClr val="tx2">
                  <a:lumMod val="75000"/>
                </a:schemeClr>
              </a:solidFill>
            </a:endParaRPr>
          </a:p>
          <a:p>
            <a:r>
              <a:rPr lang="en-US" sz="2800" dirty="0" smtClean="0">
                <a:solidFill>
                  <a:schemeClr val="tx2">
                    <a:lumMod val="75000"/>
                  </a:schemeClr>
                </a:solidFill>
              </a:rPr>
              <a:t>Knowledge </a:t>
            </a:r>
            <a:r>
              <a:rPr lang="en-US" sz="2800" i="1" dirty="0">
                <a:solidFill>
                  <a:schemeClr val="tx2">
                    <a:lumMod val="75000"/>
                  </a:schemeClr>
                </a:solidFill>
              </a:rPr>
              <a:t>of</a:t>
            </a:r>
            <a:r>
              <a:rPr lang="en-US" sz="2800" dirty="0">
                <a:solidFill>
                  <a:schemeClr val="tx2">
                    <a:lumMod val="75000"/>
                  </a:schemeClr>
                </a:solidFill>
              </a:rPr>
              <a:t> does not equate mastery but evidence to suggest that recurrent exposure to vocabulary (albeit in varying contexts) is instrumental in promoting storage, retention and retrieval of lexical items that make up the mental lexicon (semantic networks).</a:t>
            </a:r>
            <a:endParaRPr lang="da-DK" sz="2800" dirty="0">
              <a:solidFill>
                <a:schemeClr val="tx2">
                  <a:lumMod val="75000"/>
                </a:schemeClr>
              </a:solidFill>
            </a:endParaRPr>
          </a:p>
        </p:txBody>
      </p:sp>
    </p:spTree>
    <p:extLst>
      <p:ext uri="{BB962C8B-B14F-4D97-AF65-F5344CB8AC3E}">
        <p14:creationId xmlns:p14="http://schemas.microsoft.com/office/powerpoint/2010/main" val="4185424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23</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smtClean="0">
                <a:solidFill>
                  <a:schemeClr val="tx2">
                    <a:lumMod val="75000"/>
                  </a:schemeClr>
                </a:solidFill>
              </a:rPr>
              <a:t>How </a:t>
            </a:r>
            <a:r>
              <a:rPr lang="da-DK" dirty="0" err="1" smtClean="0">
                <a:solidFill>
                  <a:schemeClr val="tx2">
                    <a:lumMod val="75000"/>
                  </a:schemeClr>
                </a:solidFill>
              </a:rPr>
              <a:t>about</a:t>
            </a:r>
            <a:r>
              <a:rPr lang="da-DK" dirty="0" smtClean="0">
                <a:solidFill>
                  <a:schemeClr val="tx2">
                    <a:lumMod val="75000"/>
                  </a:schemeClr>
                </a:solidFill>
              </a:rPr>
              <a:t> the </a:t>
            </a:r>
            <a:r>
              <a:rPr lang="da-DK" dirty="0" err="1" smtClean="0">
                <a:solidFill>
                  <a:schemeClr val="tx2">
                    <a:lumMod val="75000"/>
                  </a:schemeClr>
                </a:solidFill>
              </a:rPr>
              <a:t>learner</a:t>
            </a:r>
            <a:r>
              <a:rPr lang="da-DK" dirty="0" smtClean="0">
                <a:solidFill>
                  <a:schemeClr val="tx2">
                    <a:lumMod val="75000"/>
                  </a:schemeClr>
                </a:solidFill>
              </a:rPr>
              <a:t>?</a:t>
            </a:r>
            <a:endParaRPr lang="da-DK" dirty="0">
              <a:solidFill>
                <a:schemeClr val="tx2">
                  <a:lumMod val="75000"/>
                </a:schemeClr>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marL="457200" indent="-457200">
              <a:buFont typeface="Wingdings" pitchFamily="2" charset="2"/>
              <a:buChar char="§"/>
            </a:pPr>
            <a:r>
              <a:rPr lang="en-US" sz="2800" dirty="0">
                <a:solidFill>
                  <a:schemeClr val="tx2">
                    <a:lumMod val="75000"/>
                  </a:schemeClr>
                </a:solidFill>
              </a:rPr>
              <a:t>m</a:t>
            </a:r>
            <a:r>
              <a:rPr lang="en-US" sz="2800" dirty="0" smtClean="0">
                <a:solidFill>
                  <a:schemeClr val="tx2">
                    <a:lumMod val="75000"/>
                  </a:schemeClr>
                </a:solidFill>
              </a:rPr>
              <a:t>aterial/content </a:t>
            </a:r>
            <a:r>
              <a:rPr lang="en-US" sz="2800" dirty="0">
                <a:solidFill>
                  <a:schemeClr val="tx2">
                    <a:lumMod val="75000"/>
                  </a:schemeClr>
                </a:solidFill>
              </a:rPr>
              <a:t>of direct relevance to profession, job in hand, </a:t>
            </a:r>
            <a:r>
              <a:rPr lang="en-US" sz="2800" dirty="0" smtClean="0">
                <a:solidFill>
                  <a:schemeClr val="tx2">
                    <a:lumMod val="75000"/>
                  </a:schemeClr>
                </a:solidFill>
              </a:rPr>
              <a:t>culture;</a:t>
            </a:r>
          </a:p>
          <a:p>
            <a:pPr marL="457200" indent="-457200">
              <a:buFont typeface="Wingdings" pitchFamily="2" charset="2"/>
              <a:buChar char="§"/>
            </a:pPr>
            <a:r>
              <a:rPr lang="en-US" sz="2800" dirty="0">
                <a:solidFill>
                  <a:schemeClr val="tx2">
                    <a:lumMod val="75000"/>
                  </a:schemeClr>
                </a:solidFill>
              </a:rPr>
              <a:t>appeals to competitive/gaming </a:t>
            </a:r>
            <a:r>
              <a:rPr lang="en-US" sz="2800" dirty="0" smtClean="0">
                <a:solidFill>
                  <a:schemeClr val="tx2">
                    <a:lumMod val="75000"/>
                  </a:schemeClr>
                </a:solidFill>
              </a:rPr>
              <a:t>streak;</a:t>
            </a:r>
          </a:p>
          <a:p>
            <a:pPr marL="457200" indent="-457200">
              <a:buFont typeface="Wingdings" pitchFamily="2" charset="2"/>
              <a:buChar char="§"/>
            </a:pPr>
            <a:r>
              <a:rPr lang="en-US" sz="2800" dirty="0">
                <a:solidFill>
                  <a:schemeClr val="tx2">
                    <a:lumMod val="75000"/>
                  </a:schemeClr>
                </a:solidFill>
              </a:rPr>
              <a:t>spaced retrieval/retrieval practice – ties in well with research on vocabulary acquisition (Ellis</a:t>
            </a:r>
            <a:r>
              <a:rPr lang="en-US" sz="2800" dirty="0" smtClean="0">
                <a:solidFill>
                  <a:schemeClr val="tx2">
                    <a:lumMod val="75000"/>
                  </a:schemeClr>
                </a:solidFill>
              </a:rPr>
              <a:t>);</a:t>
            </a:r>
          </a:p>
          <a:p>
            <a:pPr marL="457200" indent="-457200">
              <a:buFont typeface="Wingdings" pitchFamily="2" charset="2"/>
              <a:buChar char="§"/>
            </a:pPr>
            <a:r>
              <a:rPr lang="en-US" sz="2800" dirty="0">
                <a:solidFill>
                  <a:schemeClr val="tx2">
                    <a:lumMod val="75000"/>
                  </a:schemeClr>
                </a:solidFill>
              </a:rPr>
              <a:t>e</a:t>
            </a:r>
            <a:r>
              <a:rPr lang="en-US" sz="2800" dirty="0" smtClean="0">
                <a:solidFill>
                  <a:schemeClr val="tx2">
                    <a:lumMod val="75000"/>
                  </a:schemeClr>
                </a:solidFill>
              </a:rPr>
              <a:t>asy </a:t>
            </a:r>
            <a:r>
              <a:rPr lang="en-US" sz="2800" dirty="0">
                <a:solidFill>
                  <a:schemeClr val="tx2">
                    <a:lumMod val="75000"/>
                  </a:schemeClr>
                </a:solidFill>
              </a:rPr>
              <a:t>to access and </a:t>
            </a:r>
            <a:r>
              <a:rPr lang="en-US" sz="2800" dirty="0" smtClean="0">
                <a:solidFill>
                  <a:schemeClr val="tx2">
                    <a:lumMod val="75000"/>
                  </a:schemeClr>
                </a:solidFill>
              </a:rPr>
              <a:t>use across platforms/devices.</a:t>
            </a:r>
            <a:endParaRPr lang="da-DK" sz="2800" dirty="0">
              <a:solidFill>
                <a:schemeClr val="tx2">
                  <a:lumMod val="75000"/>
                </a:schemeClr>
              </a:solidFill>
            </a:endParaRPr>
          </a:p>
          <a:p>
            <a:endParaRPr lang="da-DK" dirty="0">
              <a:solidFill>
                <a:schemeClr val="tx2">
                  <a:lumMod val="75000"/>
                </a:schemeClr>
              </a:solidFill>
            </a:endParaRPr>
          </a:p>
          <a:p>
            <a:endParaRPr lang="da-DK" dirty="0"/>
          </a:p>
        </p:txBody>
      </p:sp>
    </p:spTree>
    <p:extLst>
      <p:ext uri="{BB962C8B-B14F-4D97-AF65-F5344CB8AC3E}">
        <p14:creationId xmlns:p14="http://schemas.microsoft.com/office/powerpoint/2010/main" val="193798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24</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smtClean="0">
                <a:solidFill>
                  <a:schemeClr val="tx2">
                    <a:lumMod val="75000"/>
                  </a:schemeClr>
                </a:solidFill>
              </a:rPr>
              <a:t>Serious</a:t>
            </a:r>
            <a:r>
              <a:rPr lang="da-DK" dirty="0" smtClean="0">
                <a:solidFill>
                  <a:schemeClr val="tx2">
                    <a:lumMod val="75000"/>
                  </a:schemeClr>
                </a:solidFill>
              </a:rPr>
              <a:t> </a:t>
            </a:r>
            <a:r>
              <a:rPr lang="da-DK" dirty="0" err="1" smtClean="0">
                <a:solidFill>
                  <a:schemeClr val="tx2">
                    <a:lumMod val="75000"/>
                  </a:schemeClr>
                </a:solidFill>
              </a:rPr>
              <a:t>gaming</a:t>
            </a:r>
            <a:endParaRPr lang="da-DK" dirty="0">
              <a:solidFill>
                <a:schemeClr val="tx2">
                  <a:lumMod val="75000"/>
                </a:schemeClr>
              </a:solidFill>
            </a:endParaRPr>
          </a:p>
        </p:txBody>
      </p:sp>
      <p:sp>
        <p:nvSpPr>
          <p:cNvPr id="4" name="Pladsholder til indhold 3"/>
          <p:cNvSpPr>
            <a:spLocks noGrp="1"/>
          </p:cNvSpPr>
          <p:nvPr>
            <p:ph sz="quarter" idx="13"/>
          </p:nvPr>
        </p:nvSpPr>
        <p:spPr/>
        <p:txBody>
          <a:bodyPr/>
          <a:lstStyle/>
          <a:p>
            <a:endParaRPr lang="da-DK"/>
          </a:p>
        </p:txBody>
      </p:sp>
      <p:sp>
        <p:nvSpPr>
          <p:cNvPr id="5" name="Pladsholder til tekst 4"/>
          <p:cNvSpPr>
            <a:spLocks noGrp="1"/>
          </p:cNvSpPr>
          <p:nvPr>
            <p:ph type="body" sz="quarter" idx="14"/>
          </p:nvPr>
        </p:nvSpPr>
        <p:spPr/>
        <p:txBody>
          <a:bodyPr/>
          <a:lstStyle/>
          <a:p>
            <a:pPr algn="ctr"/>
            <a:endParaRPr lang="en-US" sz="2800" dirty="0" smtClean="0">
              <a:solidFill>
                <a:schemeClr val="tx2">
                  <a:lumMod val="75000"/>
                </a:schemeClr>
              </a:solidFill>
            </a:endParaRPr>
          </a:p>
          <a:p>
            <a:pPr algn="ctr"/>
            <a:endParaRPr lang="en-US" sz="2800" dirty="0">
              <a:solidFill>
                <a:schemeClr val="tx2">
                  <a:lumMod val="75000"/>
                </a:schemeClr>
              </a:solidFill>
            </a:endParaRPr>
          </a:p>
          <a:p>
            <a:pPr algn="ctr"/>
            <a:r>
              <a:rPr lang="en-US" sz="2800" dirty="0" smtClean="0">
                <a:solidFill>
                  <a:schemeClr val="tx2">
                    <a:lumMod val="75000"/>
                  </a:schemeClr>
                </a:solidFill>
              </a:rPr>
              <a:t>’the </a:t>
            </a:r>
            <a:r>
              <a:rPr lang="en-US" sz="2800" dirty="0">
                <a:solidFill>
                  <a:schemeClr val="tx2">
                    <a:lumMod val="75000"/>
                  </a:schemeClr>
                </a:solidFill>
              </a:rPr>
              <a:t>addition of elements commonly associated with games…to an educational or training program in order to make the learning process more </a:t>
            </a:r>
            <a:r>
              <a:rPr lang="en-US" sz="2800" dirty="0" smtClean="0">
                <a:solidFill>
                  <a:schemeClr val="tx2">
                    <a:lumMod val="75000"/>
                  </a:schemeClr>
                </a:solidFill>
              </a:rPr>
              <a:t>engaging’ </a:t>
            </a:r>
            <a:r>
              <a:rPr lang="en-US" sz="2800" dirty="0">
                <a:solidFill>
                  <a:schemeClr val="tx2">
                    <a:lumMod val="75000"/>
                  </a:schemeClr>
                </a:solidFill>
              </a:rPr>
              <a:t>(Landers &amp; </a:t>
            </a:r>
            <a:r>
              <a:rPr lang="en-US" sz="2800" dirty="0" err="1" smtClean="0">
                <a:solidFill>
                  <a:schemeClr val="tx2">
                    <a:lumMod val="75000"/>
                  </a:schemeClr>
                </a:solidFill>
              </a:rPr>
              <a:t>Callan</a:t>
            </a:r>
            <a:r>
              <a:rPr lang="en-US" sz="2800" dirty="0" smtClean="0">
                <a:solidFill>
                  <a:schemeClr val="tx2">
                    <a:lumMod val="75000"/>
                  </a:schemeClr>
                </a:solidFill>
              </a:rPr>
              <a:t>, 2011).</a:t>
            </a:r>
            <a:endParaRPr lang="da-DK" sz="2800" dirty="0">
              <a:solidFill>
                <a:schemeClr val="tx2">
                  <a:lumMod val="75000"/>
                </a:schemeClr>
              </a:solidFill>
            </a:endParaRPr>
          </a:p>
        </p:txBody>
      </p:sp>
    </p:spTree>
    <p:extLst>
      <p:ext uri="{BB962C8B-B14F-4D97-AF65-F5344CB8AC3E}">
        <p14:creationId xmlns:p14="http://schemas.microsoft.com/office/powerpoint/2010/main" val="8856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3</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smtClean="0"/>
              <a:t>Vocabulary</a:t>
            </a:r>
            <a:r>
              <a:rPr lang="da-DK" dirty="0" smtClean="0"/>
              <a:t> and SLA</a:t>
            </a:r>
            <a:endParaRPr lang="da-DK" dirty="0"/>
          </a:p>
        </p:txBody>
      </p:sp>
      <p:sp>
        <p:nvSpPr>
          <p:cNvPr id="4" name="Pladsholder til indhold 3"/>
          <p:cNvSpPr>
            <a:spLocks noGrp="1"/>
          </p:cNvSpPr>
          <p:nvPr>
            <p:ph sz="quarter" idx="13"/>
          </p:nvPr>
        </p:nvSpPr>
        <p:spPr/>
        <p:txBody>
          <a:bodyPr/>
          <a:lstStyle/>
          <a:p>
            <a:pPr algn="ctr"/>
            <a:r>
              <a:rPr lang="en-US" dirty="0"/>
              <a:t>BILC SEMINAR</a:t>
            </a:r>
          </a:p>
          <a:p>
            <a:endParaRPr lang="da-DK" dirty="0"/>
          </a:p>
        </p:txBody>
      </p:sp>
      <p:sp>
        <p:nvSpPr>
          <p:cNvPr id="5" name="Pladsholder til tekst 4"/>
          <p:cNvSpPr>
            <a:spLocks noGrp="1"/>
          </p:cNvSpPr>
          <p:nvPr>
            <p:ph type="body" sz="quarter" idx="14"/>
          </p:nvPr>
        </p:nvSpPr>
        <p:spPr/>
        <p:txBody>
          <a:bodyPr/>
          <a:lstStyle/>
          <a:p>
            <a:r>
              <a:rPr lang="en-US" dirty="0" smtClean="0"/>
              <a:t>Increased </a:t>
            </a:r>
            <a:r>
              <a:rPr lang="en-US" dirty="0"/>
              <a:t>attention </a:t>
            </a:r>
            <a:r>
              <a:rPr lang="en-US" dirty="0" smtClean="0"/>
              <a:t>within Second Language Acquisition (SLA) teaching </a:t>
            </a:r>
            <a:r>
              <a:rPr lang="en-US" dirty="0"/>
              <a:t>and research </a:t>
            </a:r>
            <a:r>
              <a:rPr lang="en-US" dirty="0" smtClean="0"/>
              <a:t>to </a:t>
            </a:r>
            <a:r>
              <a:rPr lang="en-US" dirty="0"/>
              <a:t>the relevance and importance of vocabulary/lexis since the mid-90s (</a:t>
            </a:r>
            <a:r>
              <a:rPr lang="en-US" dirty="0" err="1"/>
              <a:t>Coady</a:t>
            </a:r>
            <a:r>
              <a:rPr lang="en-US" dirty="0"/>
              <a:t> &amp; </a:t>
            </a:r>
            <a:r>
              <a:rPr lang="en-US" dirty="0" err="1"/>
              <a:t>Huckin</a:t>
            </a:r>
            <a:r>
              <a:rPr lang="en-US" dirty="0"/>
              <a:t> (1997); </a:t>
            </a:r>
            <a:r>
              <a:rPr lang="en-US" dirty="0" smtClean="0"/>
              <a:t>Ellis </a:t>
            </a:r>
            <a:r>
              <a:rPr lang="en-US" dirty="0"/>
              <a:t>(1997</a:t>
            </a:r>
            <a:r>
              <a:rPr lang="en-US" dirty="0" smtClean="0"/>
              <a:t>); </a:t>
            </a:r>
            <a:r>
              <a:rPr lang="en-US" dirty="0"/>
              <a:t>Lewis (</a:t>
            </a:r>
            <a:r>
              <a:rPr lang="en-US" dirty="0" smtClean="0"/>
              <a:t>1993)):</a:t>
            </a:r>
          </a:p>
          <a:p>
            <a:endParaRPr lang="en-US" dirty="0"/>
          </a:p>
          <a:p>
            <a:r>
              <a:rPr lang="en-US" dirty="0"/>
              <a:t>‘…the ability to refer to concrete and conceptual entities is as fundamental to language as is the capacity provided by grammar to relate such entities to one another. Knowledge of a language [</a:t>
            </a:r>
            <a:r>
              <a:rPr lang="en-US" i="1" dirty="0"/>
              <a:t>in our case the military domain</a:t>
            </a:r>
            <a:r>
              <a:rPr lang="en-US" dirty="0"/>
              <a:t>] demands mastery of its vocabulary as much as of its grammar</a:t>
            </a:r>
            <a:r>
              <a:rPr lang="en-US" dirty="0" smtClean="0"/>
              <a:t>…’ </a:t>
            </a:r>
            <a:r>
              <a:rPr lang="en-US" dirty="0"/>
              <a:t>(Wilkins, </a:t>
            </a:r>
            <a:r>
              <a:rPr lang="en-US" dirty="0" smtClean="0"/>
              <a:t>1974)  </a:t>
            </a:r>
            <a:endParaRPr lang="da-DK" dirty="0"/>
          </a:p>
          <a:p>
            <a:endParaRPr lang="en-US" dirty="0" smtClean="0"/>
          </a:p>
          <a:p>
            <a:endParaRPr lang="en-US" dirty="0"/>
          </a:p>
          <a:p>
            <a:endParaRPr lang="da-DK" dirty="0"/>
          </a:p>
          <a:p>
            <a:endParaRPr lang="en-US" dirty="0" smtClean="0"/>
          </a:p>
          <a:p>
            <a:pPr marL="342900" indent="-342900">
              <a:buFontTx/>
              <a:buChar char="-"/>
            </a:pPr>
            <a:endParaRPr lang="en-US" dirty="0"/>
          </a:p>
          <a:p>
            <a:pPr marL="342900" indent="-342900">
              <a:buFontTx/>
              <a:buChar char="-"/>
            </a:pPr>
            <a:endParaRPr lang="da-DK" dirty="0"/>
          </a:p>
        </p:txBody>
      </p:sp>
    </p:spTree>
    <p:extLst>
      <p:ext uri="{BB962C8B-B14F-4D97-AF65-F5344CB8AC3E}">
        <p14:creationId xmlns:p14="http://schemas.microsoft.com/office/powerpoint/2010/main" val="2339153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4</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a:t>Vocabulary</a:t>
            </a:r>
            <a:r>
              <a:rPr lang="da-DK" dirty="0"/>
              <a:t> and </a:t>
            </a:r>
            <a:r>
              <a:rPr lang="da-DK" dirty="0" smtClean="0"/>
              <a:t>SLA </a:t>
            </a:r>
            <a:r>
              <a:rPr lang="da-DK" sz="1800" dirty="0" err="1" smtClean="0"/>
              <a:t>cont’d</a:t>
            </a:r>
            <a:endParaRPr lang="da-DK" sz="1800" dirty="0"/>
          </a:p>
        </p:txBody>
      </p:sp>
      <p:sp>
        <p:nvSpPr>
          <p:cNvPr id="4" name="Pladsholder til indhold 3"/>
          <p:cNvSpPr>
            <a:spLocks noGrp="1"/>
          </p:cNvSpPr>
          <p:nvPr>
            <p:ph sz="quarter" idx="13"/>
          </p:nvPr>
        </p:nvSpPr>
        <p:spPr/>
        <p:txBody>
          <a:bodyPr/>
          <a:lstStyle/>
          <a:p>
            <a:pPr algn="ctr"/>
            <a:r>
              <a:rPr lang="en-US" dirty="0"/>
              <a:t>BILC SEMINAR</a:t>
            </a:r>
          </a:p>
          <a:p>
            <a:endParaRPr lang="da-DK" dirty="0"/>
          </a:p>
        </p:txBody>
      </p:sp>
      <p:sp>
        <p:nvSpPr>
          <p:cNvPr id="5" name="Pladsholder til tekst 4"/>
          <p:cNvSpPr>
            <a:spLocks noGrp="1"/>
          </p:cNvSpPr>
          <p:nvPr>
            <p:ph type="body" sz="quarter" idx="14"/>
          </p:nvPr>
        </p:nvSpPr>
        <p:spPr/>
        <p:txBody>
          <a:bodyPr/>
          <a:lstStyle/>
          <a:p>
            <a:r>
              <a:rPr lang="en-US" dirty="0"/>
              <a:t>Vocabulary in the systemic lexical sense </a:t>
            </a:r>
            <a:r>
              <a:rPr lang="en-US" dirty="0" smtClean="0"/>
              <a:t>of </a:t>
            </a:r>
            <a:r>
              <a:rPr lang="en-US" dirty="0"/>
              <a:t>words, phrases, chunks, collocations, formulaic sequences etc. </a:t>
            </a:r>
            <a:r>
              <a:rPr lang="en-US" dirty="0" smtClean="0"/>
              <a:t>is crucial </a:t>
            </a:r>
            <a:r>
              <a:rPr lang="en-US" dirty="0"/>
              <a:t>to both communication and comprehension in a military context (cf. STANAG 6001</a:t>
            </a:r>
            <a:r>
              <a:rPr lang="en-US" dirty="0" smtClean="0"/>
              <a:t>), </a:t>
            </a:r>
            <a:r>
              <a:rPr lang="en-US" dirty="0"/>
              <a:t>including </a:t>
            </a:r>
            <a:r>
              <a:rPr lang="en-US" dirty="0" smtClean="0"/>
              <a:t>interpreting and translation.</a:t>
            </a:r>
            <a:endParaRPr lang="da-DK" dirty="0"/>
          </a:p>
          <a:p>
            <a:endParaRPr lang="en-US" dirty="0" smtClean="0"/>
          </a:p>
          <a:p>
            <a:r>
              <a:rPr lang="en-US" dirty="0" smtClean="0"/>
              <a:t>‘acquisition of a word’s semantic and conceptual properties, and the mapping of word form labels onto meaning representations, result from conscious (or </a:t>
            </a:r>
            <a:r>
              <a:rPr lang="en-US" dirty="0" err="1" smtClean="0"/>
              <a:t>explict</a:t>
            </a:r>
            <a:r>
              <a:rPr lang="en-US" dirty="0" smtClean="0"/>
              <a:t>) learning processes.’ (Ellis, 1997)</a:t>
            </a:r>
          </a:p>
          <a:p>
            <a:endParaRPr lang="en-US" dirty="0" smtClean="0"/>
          </a:p>
          <a:p>
            <a:r>
              <a:rPr lang="en-US" dirty="0" smtClean="0"/>
              <a:t>Vocabulary </a:t>
            </a:r>
            <a:r>
              <a:rPr lang="en-US" dirty="0"/>
              <a:t>needs to be explicitly taught and learned (intentional/incidental); it will not develop quickly enough through simple exposure to written or spoken language.  </a:t>
            </a:r>
            <a:r>
              <a:rPr lang="en-US" dirty="0" smtClean="0"/>
              <a:t>(</a:t>
            </a:r>
            <a:r>
              <a:rPr lang="en-US" dirty="0" err="1" smtClean="0"/>
              <a:t>Folse</a:t>
            </a:r>
            <a:r>
              <a:rPr lang="en-US" dirty="0" smtClean="0"/>
              <a:t>, 2004)</a:t>
            </a:r>
            <a:r>
              <a:rPr lang="en-US" dirty="0"/>
              <a:t> </a:t>
            </a:r>
            <a:endParaRPr lang="da-DK" dirty="0"/>
          </a:p>
          <a:p>
            <a:endParaRPr lang="da-DK" dirty="0"/>
          </a:p>
        </p:txBody>
      </p:sp>
    </p:spTree>
    <p:extLst>
      <p:ext uri="{BB962C8B-B14F-4D97-AF65-F5344CB8AC3E}">
        <p14:creationId xmlns:p14="http://schemas.microsoft.com/office/powerpoint/2010/main" val="15922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5</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smtClean="0"/>
              <a:t>Learners</a:t>
            </a:r>
            <a:r>
              <a:rPr lang="da-DK" dirty="0" smtClean="0"/>
              <a:t> &amp; USERS</a:t>
            </a:r>
            <a:endParaRPr lang="da-DK" dirty="0"/>
          </a:p>
        </p:txBody>
      </p:sp>
      <p:sp>
        <p:nvSpPr>
          <p:cNvPr id="4" name="Pladsholder til indhold 3"/>
          <p:cNvSpPr>
            <a:spLocks noGrp="1"/>
          </p:cNvSpPr>
          <p:nvPr>
            <p:ph sz="quarter" idx="13"/>
          </p:nvPr>
        </p:nvSpPr>
        <p:spPr/>
        <p:txBody>
          <a:bodyPr/>
          <a:lstStyle/>
          <a:p>
            <a:pPr algn="ctr"/>
            <a:r>
              <a:rPr lang="en-US" dirty="0"/>
              <a:t>BILC SEMINAR</a:t>
            </a:r>
          </a:p>
        </p:txBody>
      </p:sp>
      <p:sp>
        <p:nvSpPr>
          <p:cNvPr id="5" name="Pladsholder til tekst 4"/>
          <p:cNvSpPr>
            <a:spLocks noGrp="1"/>
          </p:cNvSpPr>
          <p:nvPr>
            <p:ph type="body" sz="quarter" idx="14"/>
          </p:nvPr>
        </p:nvSpPr>
        <p:spPr/>
        <p:txBody>
          <a:bodyPr/>
          <a:lstStyle/>
          <a:p>
            <a:endParaRPr lang="en-US" dirty="0" smtClean="0"/>
          </a:p>
          <a:p>
            <a:r>
              <a:rPr lang="en-US" dirty="0" smtClean="0"/>
              <a:t>1) Language Officer/Military Linguists </a:t>
            </a:r>
            <a:r>
              <a:rPr lang="en-US" dirty="0" err="1"/>
              <a:t>programme</a:t>
            </a:r>
            <a:r>
              <a:rPr lang="en-US" dirty="0"/>
              <a:t> (Arabic, Persian, </a:t>
            </a:r>
            <a:r>
              <a:rPr lang="en-US" dirty="0" smtClean="0"/>
              <a:t>Russian)</a:t>
            </a:r>
          </a:p>
          <a:p>
            <a:pPr marL="457200" indent="-457200">
              <a:buAutoNum type="arabicParenR"/>
            </a:pPr>
            <a:endParaRPr lang="da-DK" dirty="0"/>
          </a:p>
          <a:p>
            <a:r>
              <a:rPr lang="en-US" dirty="0"/>
              <a:t>2) English courses at officer academies and junior staff course level</a:t>
            </a:r>
            <a:r>
              <a:rPr lang="en-US" dirty="0" smtClean="0"/>
              <a:t>.</a:t>
            </a:r>
          </a:p>
          <a:p>
            <a:r>
              <a:rPr lang="en-US" dirty="0" smtClean="0"/>
              <a:t> </a:t>
            </a:r>
            <a:endParaRPr lang="da-DK" dirty="0"/>
          </a:p>
          <a:p>
            <a:r>
              <a:rPr lang="en-US" dirty="0"/>
              <a:t>3) French courses to meet operational demands for linguists and </a:t>
            </a:r>
            <a:r>
              <a:rPr lang="en-US" dirty="0" smtClean="0"/>
              <a:t>officers</a:t>
            </a:r>
          </a:p>
          <a:p>
            <a:endParaRPr lang="da-DK" dirty="0"/>
          </a:p>
          <a:p>
            <a:r>
              <a:rPr lang="en-US" dirty="0"/>
              <a:t>4) Language support </a:t>
            </a:r>
            <a:r>
              <a:rPr lang="en-US" dirty="0" smtClean="0"/>
              <a:t>across the armed forces </a:t>
            </a:r>
            <a:r>
              <a:rPr lang="en-US" dirty="0"/>
              <a:t>(reference works)</a:t>
            </a:r>
            <a:endParaRPr lang="da-DK" dirty="0"/>
          </a:p>
          <a:p>
            <a:endParaRPr lang="da-DK" dirty="0"/>
          </a:p>
          <a:p>
            <a:endParaRPr lang="da-DK" dirty="0"/>
          </a:p>
        </p:txBody>
      </p:sp>
    </p:spTree>
    <p:extLst>
      <p:ext uri="{BB962C8B-B14F-4D97-AF65-F5344CB8AC3E}">
        <p14:creationId xmlns:p14="http://schemas.microsoft.com/office/powerpoint/2010/main" val="3488626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6</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da-DK" dirty="0" err="1" smtClean="0"/>
              <a:t>Learners</a:t>
            </a:r>
            <a:r>
              <a:rPr lang="da-DK" dirty="0" smtClean="0"/>
              <a:t>’ </a:t>
            </a:r>
            <a:r>
              <a:rPr lang="da-DK" dirty="0" err="1" smtClean="0"/>
              <a:t>needs</a:t>
            </a:r>
            <a:endParaRPr lang="da-DK" sz="1800" dirty="0"/>
          </a:p>
        </p:txBody>
      </p:sp>
      <p:sp>
        <p:nvSpPr>
          <p:cNvPr id="4" name="Pladsholder til indhold 3"/>
          <p:cNvSpPr>
            <a:spLocks noGrp="1"/>
          </p:cNvSpPr>
          <p:nvPr>
            <p:ph sz="quarter" idx="13"/>
          </p:nvPr>
        </p:nvSpPr>
        <p:spPr/>
        <p:txBody>
          <a:bodyPr/>
          <a:lstStyle/>
          <a:p>
            <a:r>
              <a:rPr lang="en-US" dirty="0"/>
              <a:t>BILC SEMINAR</a:t>
            </a:r>
          </a:p>
          <a:p>
            <a:endParaRPr lang="da-DK" dirty="0"/>
          </a:p>
        </p:txBody>
      </p:sp>
      <p:sp>
        <p:nvSpPr>
          <p:cNvPr id="5" name="Pladsholder til tekst 4"/>
          <p:cNvSpPr>
            <a:spLocks noGrp="1"/>
          </p:cNvSpPr>
          <p:nvPr>
            <p:ph type="body" sz="quarter" idx="14"/>
          </p:nvPr>
        </p:nvSpPr>
        <p:spPr/>
        <p:txBody>
          <a:bodyPr/>
          <a:lstStyle/>
          <a:p>
            <a:pPr marL="342900" lvl="0" indent="-342900">
              <a:buFont typeface="Arial" pitchFamily="34" charset="0"/>
              <a:buChar char="•"/>
            </a:pPr>
            <a:r>
              <a:rPr lang="en-US" dirty="0" smtClean="0"/>
              <a:t>Proficiency </a:t>
            </a:r>
            <a:r>
              <a:rPr lang="en-US" dirty="0"/>
              <a:t>levels: </a:t>
            </a:r>
            <a:r>
              <a:rPr lang="en-US" dirty="0" smtClean="0"/>
              <a:t>beginner-expert</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Aims/ambitions</a:t>
            </a:r>
            <a:r>
              <a:rPr lang="en-US" dirty="0"/>
              <a:t>: functional-expert; </a:t>
            </a:r>
            <a:r>
              <a:rPr lang="en-US" dirty="0" smtClean="0"/>
              <a:t>general-military</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Circumstances</a:t>
            </a:r>
            <a:r>
              <a:rPr lang="en-US" dirty="0"/>
              <a:t>: from round-the-clock language learners on </a:t>
            </a:r>
            <a:r>
              <a:rPr lang="en-US" dirty="0" smtClean="0"/>
              <a:t>Language Officer </a:t>
            </a:r>
            <a:r>
              <a:rPr lang="en-US" dirty="0" err="1" smtClean="0"/>
              <a:t>programme</a:t>
            </a:r>
            <a:r>
              <a:rPr lang="en-US" dirty="0" smtClean="0"/>
              <a:t> </a:t>
            </a:r>
            <a:r>
              <a:rPr lang="en-US" dirty="0"/>
              <a:t>to part-time distance learning alongside active duty for junior </a:t>
            </a:r>
            <a:r>
              <a:rPr lang="en-US" dirty="0" smtClean="0"/>
              <a:t>officers</a:t>
            </a:r>
          </a:p>
          <a:p>
            <a:pPr marL="342900" lvl="0" indent="-342900">
              <a:buFont typeface="Arial" pitchFamily="34" charset="0"/>
              <a:buChar char="•"/>
            </a:pPr>
            <a:endParaRPr lang="en-US" dirty="0" smtClean="0"/>
          </a:p>
          <a:p>
            <a:pPr marL="342900" lvl="0" indent="-342900">
              <a:buFont typeface="Arial" pitchFamily="34" charset="0"/>
              <a:buChar char="•"/>
            </a:pPr>
            <a:r>
              <a:rPr lang="en-US" dirty="0" smtClean="0"/>
              <a:t>Motivation</a:t>
            </a:r>
            <a:r>
              <a:rPr lang="en-US" dirty="0"/>
              <a:t>: from live-and-breathe languages among </a:t>
            </a:r>
            <a:r>
              <a:rPr lang="en-US" dirty="0" smtClean="0"/>
              <a:t>Language Officer </a:t>
            </a:r>
            <a:r>
              <a:rPr lang="en-US" dirty="0"/>
              <a:t>cadets to junior </a:t>
            </a:r>
            <a:r>
              <a:rPr lang="en-US" dirty="0" smtClean="0"/>
              <a:t>officer’s need </a:t>
            </a:r>
            <a:r>
              <a:rPr lang="en-US" dirty="0"/>
              <a:t>to pass exam to gain promotion/career </a:t>
            </a:r>
            <a:r>
              <a:rPr lang="en-US" dirty="0" smtClean="0"/>
              <a:t>progression</a:t>
            </a:r>
            <a:endParaRPr lang="da-DK" dirty="0"/>
          </a:p>
        </p:txBody>
      </p:sp>
    </p:spTree>
    <p:extLst>
      <p:ext uri="{BB962C8B-B14F-4D97-AF65-F5344CB8AC3E}">
        <p14:creationId xmlns:p14="http://schemas.microsoft.com/office/powerpoint/2010/main" val="17393619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7</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en-US" dirty="0"/>
              <a:t>common ground</a:t>
            </a:r>
            <a:endParaRPr lang="da-DK" dirty="0"/>
          </a:p>
        </p:txBody>
      </p:sp>
      <p:sp>
        <p:nvSpPr>
          <p:cNvPr id="4" name="Pladsholder til indhold 3"/>
          <p:cNvSpPr>
            <a:spLocks noGrp="1"/>
          </p:cNvSpPr>
          <p:nvPr>
            <p:ph sz="quarter" idx="13"/>
          </p:nvPr>
        </p:nvSpPr>
        <p:spPr/>
        <p:txBody>
          <a:bodyPr/>
          <a:lstStyle/>
          <a:p>
            <a:r>
              <a:rPr lang="en-US" dirty="0"/>
              <a:t>BILC SEMINAR</a:t>
            </a:r>
          </a:p>
          <a:p>
            <a:endParaRPr lang="da-DK" dirty="0"/>
          </a:p>
        </p:txBody>
      </p:sp>
      <p:sp>
        <p:nvSpPr>
          <p:cNvPr id="5" name="Pladsholder til tekst 4"/>
          <p:cNvSpPr>
            <a:spLocks noGrp="1"/>
          </p:cNvSpPr>
          <p:nvPr>
            <p:ph type="body" sz="quarter" idx="14"/>
          </p:nvPr>
        </p:nvSpPr>
        <p:spPr/>
        <p:txBody>
          <a:bodyPr/>
          <a:lstStyle/>
          <a:p>
            <a:pPr marL="457200" lvl="0" indent="-457200">
              <a:buFont typeface="+mj-lt"/>
              <a:buAutoNum type="arabicPeriod"/>
            </a:pPr>
            <a:r>
              <a:rPr lang="en-US" dirty="0"/>
              <a:t>Overarching requirement to acquire, maintain and improve L2 MIL proficiency throughout military </a:t>
            </a:r>
            <a:r>
              <a:rPr lang="en-US" dirty="0" smtClean="0"/>
              <a:t>careers</a:t>
            </a:r>
          </a:p>
          <a:p>
            <a:pPr marL="457200" lvl="0" indent="-457200">
              <a:buFont typeface="+mj-lt"/>
              <a:buAutoNum type="arabicPeriod"/>
            </a:pPr>
            <a:endParaRPr lang="da-DK" dirty="0"/>
          </a:p>
          <a:p>
            <a:pPr marL="457200" lvl="0" indent="-457200">
              <a:buFont typeface="+mj-lt"/>
              <a:buAutoNum type="arabicPeriod"/>
            </a:pPr>
            <a:r>
              <a:rPr lang="en-US" dirty="0"/>
              <a:t>Dictate that learning, including language learning, increasingly takes place as blended and distance learning </a:t>
            </a:r>
            <a:endParaRPr lang="en-US" dirty="0" smtClean="0"/>
          </a:p>
          <a:p>
            <a:pPr marL="457200" lvl="0" indent="-457200">
              <a:buFont typeface="+mj-lt"/>
              <a:buAutoNum type="arabicPeriod"/>
            </a:pPr>
            <a:endParaRPr lang="da-DK" dirty="0"/>
          </a:p>
          <a:p>
            <a:pPr marL="457200" lvl="0" indent="-457200">
              <a:buFont typeface="+mj-lt"/>
              <a:buAutoNum type="arabicPeriod"/>
            </a:pPr>
            <a:r>
              <a:rPr lang="en-US" dirty="0"/>
              <a:t>L2 for military purposes = a domain with its own distinct vocabulary (as well as genres, text types, idioms etc</a:t>
            </a:r>
            <a:r>
              <a:rPr lang="en-US" dirty="0" smtClean="0"/>
              <a:t>.)</a:t>
            </a:r>
          </a:p>
          <a:p>
            <a:pPr marL="457200" lvl="0" indent="-457200">
              <a:buFont typeface="+mj-lt"/>
              <a:buAutoNum type="arabicPeriod"/>
            </a:pPr>
            <a:endParaRPr lang="da-DK" dirty="0"/>
          </a:p>
          <a:p>
            <a:pPr marL="457200" lvl="0" indent="-457200">
              <a:buFont typeface="+mj-lt"/>
              <a:buAutoNum type="arabicPeriod"/>
            </a:pPr>
            <a:r>
              <a:rPr lang="en-US" dirty="0"/>
              <a:t>L2 MIL for both study and active duty whether in staff or operations </a:t>
            </a:r>
            <a:endParaRPr lang="da-DK" dirty="0"/>
          </a:p>
          <a:p>
            <a:endParaRPr lang="en-US" sz="1000" b="1" dirty="0" smtClean="0"/>
          </a:p>
          <a:p>
            <a:endParaRPr lang="da-DK" sz="1000" dirty="0"/>
          </a:p>
          <a:p>
            <a:r>
              <a:rPr lang="en-US" sz="1000" dirty="0"/>
              <a:t> </a:t>
            </a:r>
            <a:endParaRPr lang="da-DK" sz="1000" dirty="0"/>
          </a:p>
          <a:p>
            <a:endParaRPr lang="da-DK" dirty="0"/>
          </a:p>
        </p:txBody>
      </p:sp>
    </p:spTree>
    <p:extLst>
      <p:ext uri="{BB962C8B-B14F-4D97-AF65-F5344CB8AC3E}">
        <p14:creationId xmlns:p14="http://schemas.microsoft.com/office/powerpoint/2010/main" val="3307443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pPr algn="r"/>
            <a:r>
              <a:rPr lang="da-DK" smtClean="0"/>
              <a:t>Nr. </a:t>
            </a:r>
            <a:fld id="{681E38C8-2004-4DCC-B5FA-EC97836645C3}" type="slidenum">
              <a:rPr lang="da-DK" smtClean="0"/>
              <a:pPr algn="r"/>
              <a:t>8</a:t>
            </a:fld>
            <a:r>
              <a:rPr lang="da-DK" smtClean="0"/>
              <a:t>   </a:t>
            </a:r>
            <a:fld id="{4D360AE3-560C-4CAC-AAC5-345C99F65EE2}" type="datetime1">
              <a:rPr lang="da-DK" smtClean="0"/>
              <a:pPr algn="r"/>
              <a:t>05-10-2015</a:t>
            </a:fld>
            <a:endParaRPr lang="da-DK" dirty="0"/>
          </a:p>
        </p:txBody>
      </p:sp>
      <p:sp>
        <p:nvSpPr>
          <p:cNvPr id="3" name="Pladsholder til tekst 2"/>
          <p:cNvSpPr>
            <a:spLocks noGrp="1"/>
          </p:cNvSpPr>
          <p:nvPr>
            <p:ph type="body" sz="quarter" idx="11"/>
          </p:nvPr>
        </p:nvSpPr>
        <p:spPr/>
        <p:txBody>
          <a:bodyPr/>
          <a:lstStyle/>
          <a:p>
            <a:pPr algn="ctr"/>
            <a:r>
              <a:rPr lang="en-US" sz="2800" dirty="0" smtClean="0"/>
              <a:t>Technology tools - characteristics</a:t>
            </a:r>
            <a:endParaRPr lang="da-DK" sz="2800" dirty="0"/>
          </a:p>
        </p:txBody>
      </p:sp>
      <p:sp>
        <p:nvSpPr>
          <p:cNvPr id="4" name="Pladsholder til indhold 3"/>
          <p:cNvSpPr>
            <a:spLocks noGrp="1"/>
          </p:cNvSpPr>
          <p:nvPr>
            <p:ph sz="quarter" idx="13"/>
          </p:nvPr>
        </p:nvSpPr>
        <p:spPr/>
        <p:txBody>
          <a:bodyPr/>
          <a:lstStyle/>
          <a:p>
            <a:pPr algn="ctr"/>
            <a:r>
              <a:rPr lang="en-US" dirty="0"/>
              <a:t>BILC SEMINAR</a:t>
            </a:r>
          </a:p>
          <a:p>
            <a:endParaRPr lang="da-DK" dirty="0"/>
          </a:p>
        </p:txBody>
      </p:sp>
      <p:sp>
        <p:nvSpPr>
          <p:cNvPr id="5" name="Pladsholder til tekst 4"/>
          <p:cNvSpPr>
            <a:spLocks noGrp="1"/>
          </p:cNvSpPr>
          <p:nvPr>
            <p:ph type="body" sz="quarter" idx="14"/>
          </p:nvPr>
        </p:nvSpPr>
        <p:spPr/>
        <p:txBody>
          <a:bodyPr/>
          <a:lstStyle/>
          <a:p>
            <a:r>
              <a:rPr lang="en-US" sz="1900" dirty="0"/>
              <a:t>Demonstrate ways that mobile technologies in the shape of flashcards, e-word lists and an app game may </a:t>
            </a:r>
            <a:r>
              <a:rPr lang="en-US" sz="1900" dirty="0" smtClean="0"/>
              <a:t>facilitate </a:t>
            </a:r>
            <a:r>
              <a:rPr lang="en-US" sz="1900" dirty="0"/>
              <a:t>and support the language (vocabulary) learning process for </a:t>
            </a:r>
            <a:r>
              <a:rPr lang="en-US" sz="1900" dirty="0" smtClean="0"/>
              <a:t>learners:</a:t>
            </a:r>
          </a:p>
          <a:p>
            <a:pPr marL="342900" lvl="0" indent="-342900">
              <a:buFont typeface="Arial" pitchFamily="34" charset="0"/>
              <a:buChar char="•"/>
            </a:pPr>
            <a:r>
              <a:rPr lang="en-US" sz="1900" dirty="0" smtClean="0"/>
              <a:t>structured</a:t>
            </a:r>
            <a:r>
              <a:rPr lang="en-US" sz="1900" dirty="0"/>
              <a:t>, learner-</a:t>
            </a:r>
            <a:r>
              <a:rPr lang="en-US" sz="1900" dirty="0" err="1"/>
              <a:t>centred</a:t>
            </a:r>
            <a:r>
              <a:rPr lang="en-US" sz="1900" dirty="0"/>
              <a:t> materials and resources that allow </a:t>
            </a:r>
            <a:r>
              <a:rPr lang="en-US" sz="1900" dirty="0" smtClean="0"/>
              <a:t>learners </a:t>
            </a:r>
            <a:r>
              <a:rPr lang="en-US" sz="1900" dirty="0"/>
              <a:t>to work on their own and encourage a greater degree of learner autonomy;</a:t>
            </a:r>
            <a:endParaRPr lang="da-DK" sz="1900" dirty="0"/>
          </a:p>
          <a:p>
            <a:pPr marL="342900" lvl="0" indent="-342900">
              <a:buFont typeface="Arial" pitchFamily="34" charset="0"/>
              <a:buChar char="•"/>
            </a:pPr>
            <a:r>
              <a:rPr lang="en-US" sz="1900" dirty="0"/>
              <a:t>interactive, </a:t>
            </a:r>
            <a:r>
              <a:rPr lang="en-US" sz="1900" dirty="0" err="1"/>
              <a:t>individualised</a:t>
            </a:r>
            <a:r>
              <a:rPr lang="en-US" sz="1900" dirty="0"/>
              <a:t> and self-directed learning</a:t>
            </a:r>
            <a:r>
              <a:rPr lang="en-US" sz="1900" dirty="0" smtClean="0"/>
              <a:t>;</a:t>
            </a:r>
          </a:p>
          <a:p>
            <a:pPr marL="342900" lvl="0" indent="-342900">
              <a:buFont typeface="Arial" pitchFamily="34" charset="0"/>
              <a:buChar char="•"/>
            </a:pPr>
            <a:r>
              <a:rPr lang="en-US" sz="1900" dirty="0" smtClean="0"/>
              <a:t>reinforce </a:t>
            </a:r>
            <a:r>
              <a:rPr lang="en-US" sz="1900" dirty="0"/>
              <a:t>what students are working </a:t>
            </a:r>
            <a:r>
              <a:rPr lang="en-US" sz="1900" dirty="0" smtClean="0"/>
              <a:t>on or have </a:t>
            </a:r>
            <a:r>
              <a:rPr lang="en-US" sz="1900" dirty="0"/>
              <a:t>already been exposed to in the classroom;</a:t>
            </a:r>
            <a:endParaRPr lang="da-DK" sz="1900" dirty="0"/>
          </a:p>
          <a:p>
            <a:pPr marL="342900" lvl="0" indent="-342900">
              <a:buFont typeface="Arial" pitchFamily="34" charset="0"/>
              <a:buChar char="•"/>
            </a:pPr>
            <a:r>
              <a:rPr lang="en-US" sz="1900" dirty="0"/>
              <a:t>remedial tools to help learners refresh and maintain their language </a:t>
            </a:r>
            <a:r>
              <a:rPr lang="en-US" sz="1900" dirty="0" smtClean="0"/>
              <a:t>proficiency;</a:t>
            </a:r>
            <a:endParaRPr lang="da-DK" sz="1900" dirty="0"/>
          </a:p>
          <a:p>
            <a:pPr marL="342900" lvl="0" indent="-342900">
              <a:buFont typeface="Arial" pitchFamily="34" charset="0"/>
              <a:buChar char="•"/>
            </a:pPr>
            <a:r>
              <a:rPr lang="en-US" sz="1900" dirty="0" smtClean="0"/>
              <a:t>reference </a:t>
            </a:r>
            <a:r>
              <a:rPr lang="en-US" sz="1900" dirty="0"/>
              <a:t>tools </a:t>
            </a:r>
            <a:r>
              <a:rPr lang="en-US" sz="1900" dirty="0" smtClean="0"/>
              <a:t>for </a:t>
            </a:r>
            <a:r>
              <a:rPr lang="en-US" sz="1900" dirty="0"/>
              <a:t>solving on-the-job tasks</a:t>
            </a:r>
            <a:r>
              <a:rPr lang="en-US" sz="1900" dirty="0" smtClean="0"/>
              <a:t>;</a:t>
            </a:r>
          </a:p>
          <a:p>
            <a:pPr marL="342900" indent="-342900">
              <a:buFont typeface="Arial" pitchFamily="34" charset="0"/>
              <a:buChar char="•"/>
            </a:pPr>
            <a:r>
              <a:rPr lang="en-US" sz="1900" dirty="0"/>
              <a:t>easily accessible and portable;</a:t>
            </a:r>
            <a:endParaRPr lang="da-DK" sz="1900" dirty="0"/>
          </a:p>
          <a:p>
            <a:pPr marL="342900" lvl="0" indent="-342900">
              <a:buFont typeface="Arial" pitchFamily="34" charset="0"/>
              <a:buChar char="•"/>
            </a:pPr>
            <a:r>
              <a:rPr lang="en-US" sz="1900" dirty="0" smtClean="0"/>
              <a:t>content developed </a:t>
            </a:r>
            <a:r>
              <a:rPr lang="en-US" sz="1900" dirty="0"/>
              <a:t>for specific military </a:t>
            </a:r>
            <a:r>
              <a:rPr lang="en-US" sz="1900" dirty="0" smtClean="0"/>
              <a:t>purposes.</a:t>
            </a:r>
            <a:endParaRPr lang="da-DK" sz="1900" dirty="0"/>
          </a:p>
          <a:p>
            <a:endParaRPr lang="da-DK" dirty="0"/>
          </a:p>
        </p:txBody>
      </p:sp>
    </p:spTree>
    <p:extLst>
      <p:ext uri="{BB962C8B-B14F-4D97-AF65-F5344CB8AC3E}">
        <p14:creationId xmlns:p14="http://schemas.microsoft.com/office/powerpoint/2010/main" val="2664735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a:xfrm>
            <a:off x="1289050" y="738464"/>
            <a:ext cx="6727825" cy="663575"/>
          </a:xfrm>
        </p:spPr>
        <p:txBody>
          <a:bodyPr/>
          <a:lstStyle/>
          <a:p>
            <a:pPr algn="ctr" eaLnBrk="1" fontAlgn="auto" hangingPunct="1">
              <a:spcAft>
                <a:spcPts val="0"/>
              </a:spcAft>
              <a:buFont typeface="Arial" pitchFamily="34" charset="0"/>
              <a:buNone/>
              <a:defRPr/>
            </a:pPr>
            <a:r>
              <a:rPr lang="da-DK" dirty="0" smtClean="0"/>
              <a:t> </a:t>
            </a:r>
          </a:p>
        </p:txBody>
      </p:sp>
      <p:sp>
        <p:nvSpPr>
          <p:cNvPr id="3" name="Tekstboks 2"/>
          <p:cNvSpPr txBox="1"/>
          <p:nvPr/>
        </p:nvSpPr>
        <p:spPr>
          <a:xfrm>
            <a:off x="323056" y="1654378"/>
            <a:ext cx="1739659" cy="461665"/>
          </a:xfrm>
          <a:prstGeom prst="rect">
            <a:avLst/>
          </a:prstGeom>
          <a:solidFill>
            <a:schemeClr val="bg1"/>
          </a:solidFill>
        </p:spPr>
        <p:txBody>
          <a:bodyPr wrap="square" rtlCol="0">
            <a:spAutoFit/>
          </a:bodyPr>
          <a:lstStyle/>
          <a:p>
            <a:r>
              <a:rPr lang="da-DK" sz="1200" b="1" dirty="0"/>
              <a:t>ROYAL DANISH DEFENCE COLLEGE</a:t>
            </a:r>
          </a:p>
        </p:txBody>
      </p:sp>
      <p:sp>
        <p:nvSpPr>
          <p:cNvPr id="6" name="Tekstboks 5"/>
          <p:cNvSpPr txBox="1"/>
          <p:nvPr/>
        </p:nvSpPr>
        <p:spPr>
          <a:xfrm>
            <a:off x="6799262" y="1654377"/>
            <a:ext cx="2305844" cy="461665"/>
          </a:xfrm>
          <a:prstGeom prst="rect">
            <a:avLst/>
          </a:prstGeom>
          <a:solidFill>
            <a:schemeClr val="bg1"/>
          </a:solidFill>
        </p:spPr>
        <p:txBody>
          <a:bodyPr wrap="square" rtlCol="0">
            <a:spAutoFit/>
          </a:bodyPr>
          <a:lstStyle/>
          <a:p>
            <a:r>
              <a:rPr lang="da-DK" sz="1200" b="1" dirty="0" smtClean="0"/>
              <a:t>Department of Languages and </a:t>
            </a:r>
            <a:r>
              <a:rPr lang="da-DK" sz="1200" b="1" dirty="0" err="1" smtClean="0"/>
              <a:t>Cultures</a:t>
            </a:r>
            <a:endParaRPr lang="da-DK" sz="12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126" y="0"/>
            <a:ext cx="2597980" cy="348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21" y="-169957"/>
            <a:ext cx="3533775"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958" y="3662619"/>
            <a:ext cx="4455042" cy="3195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176835"/>
            <a:ext cx="4279384" cy="2681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1809" y="11816"/>
            <a:ext cx="3295658" cy="387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675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K design 2014 UK">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K tekst">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FAK design 2014 UK</Template>
  <TotalTime>1181</TotalTime>
  <Words>3110</Words>
  <Application>Microsoft Office PowerPoint</Application>
  <PresentationFormat>Skærmshow (4:3)</PresentationFormat>
  <Paragraphs>256</Paragraphs>
  <Slides>24</Slides>
  <Notes>11</Notes>
  <HiddenSlides>0</HiddenSlides>
  <MMClips>0</MMClips>
  <ScaleCrop>false</ScaleCrop>
  <HeadingPairs>
    <vt:vector size="4" baseType="variant">
      <vt:variant>
        <vt:lpstr>Tema</vt:lpstr>
      </vt:variant>
      <vt:variant>
        <vt:i4>1</vt:i4>
      </vt:variant>
      <vt:variant>
        <vt:lpstr>Diastitler</vt:lpstr>
      </vt:variant>
      <vt:variant>
        <vt:i4>24</vt:i4>
      </vt:variant>
    </vt:vector>
  </HeadingPairs>
  <TitlesOfParts>
    <vt:vector size="25" baseType="lpstr">
      <vt:lpstr>FAK design 2014 UK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Forsvaret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Allan Juhl Kristensen</dc:creator>
  <cp:lastModifiedBy>isk-et01 Allan Juhl Kristensen</cp:lastModifiedBy>
  <cp:revision>69</cp:revision>
  <dcterms:created xsi:type="dcterms:W3CDTF">2015-06-22T10:35:06Z</dcterms:created>
  <dcterms:modified xsi:type="dcterms:W3CDTF">2015-10-05T09:50:04Z</dcterms:modified>
</cp:coreProperties>
</file>